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7cf95233404b0d" /><Relationship Type="http://schemas.openxmlformats.org/officeDocument/2006/relationships/extended-properties" Target="/docProps/app.xml" Id="R9718ee18753a4890" /><Relationship Type="http://schemas.openxmlformats.org/officeDocument/2006/relationships/officeDocument" Target="/ppt/presentation.xml" Id="R1b43f0e1bfb54d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aad7e5c8e44863"/>
  </p:sldMasterIdLst>
  <p:notesMasterIdLst>
    <p:notesMasterId xmlns:r="http://schemas.openxmlformats.org/officeDocument/2006/relationships" r:id="R06f8861e72c54168"/>
  </p:notesMasterIdLst>
  <p:sldIdLst>
    <p:sldId xmlns:r="http://schemas.openxmlformats.org/officeDocument/2006/relationships" id="256" r:id="R837695316ec040d4"/>
    <p:sldId xmlns:r="http://schemas.openxmlformats.org/officeDocument/2006/relationships" id="257" r:id="Raa0a0f455baf4c04"/>
    <p:sldId xmlns:r="http://schemas.openxmlformats.org/officeDocument/2006/relationships" id="258" r:id="R3565eaebf7ff4ee2"/>
    <p:sldId xmlns:r="http://schemas.openxmlformats.org/officeDocument/2006/relationships" id="259" r:id="Re6e1e9eb99ff41a6"/>
    <p:sldId xmlns:r="http://schemas.openxmlformats.org/officeDocument/2006/relationships" id="260" r:id="Rc0b9295854c14a9f"/>
    <p:sldId xmlns:r="http://schemas.openxmlformats.org/officeDocument/2006/relationships" id="261" r:id="Re31a9c8099184289"/>
    <p:sldId xmlns:r="http://schemas.openxmlformats.org/officeDocument/2006/relationships" id="262" r:id="R7e3718649d8c4550"/>
    <p:sldId xmlns:r="http://schemas.openxmlformats.org/officeDocument/2006/relationships" id="263" r:id="Rc6294bc90f0b49d6"/>
    <p:sldId xmlns:r="http://schemas.openxmlformats.org/officeDocument/2006/relationships" id="264" r:id="Rebcb2d25ba284895"/>
    <p:sldId xmlns:r="http://schemas.openxmlformats.org/officeDocument/2006/relationships" id="265" r:id="Rdb49be0c872d4984"/>
    <p:sldId xmlns:r="http://schemas.openxmlformats.org/officeDocument/2006/relationships" id="266" r:id="Re63ef191930d4bc5"/>
    <p:sldId xmlns:r="http://schemas.openxmlformats.org/officeDocument/2006/relationships" id="267" r:id="Rfd59e65d0d734d02"/>
    <p:sldId xmlns:r="http://schemas.openxmlformats.org/officeDocument/2006/relationships" id="268" r:id="Rac637842b5e44442"/>
    <p:sldId xmlns:r="http://schemas.openxmlformats.org/officeDocument/2006/relationships" id="269" r:id="R4de81fdc26c34bdb"/>
    <p:sldId xmlns:r="http://schemas.openxmlformats.org/officeDocument/2006/relationships" id="270" r:id="Rf7de86516a314817"/>
    <p:sldId xmlns:r="http://schemas.openxmlformats.org/officeDocument/2006/relationships" id="271" r:id="R9ec04259e09c4db3"/>
    <p:sldId xmlns:r="http://schemas.openxmlformats.org/officeDocument/2006/relationships" id="272" r:id="R018226e7924f4839"/>
    <p:sldId xmlns:r="http://schemas.openxmlformats.org/officeDocument/2006/relationships" id="273" r:id="R716e58f7c92547df"/>
    <p:sldId xmlns:r="http://schemas.openxmlformats.org/officeDocument/2006/relationships" id="274" r:id="Ra2519be5da1e4ebd"/>
    <p:sldId xmlns:r="http://schemas.openxmlformats.org/officeDocument/2006/relationships" id="275" r:id="R5648eb76819c4642"/>
    <p:sldId xmlns:r="http://schemas.openxmlformats.org/officeDocument/2006/relationships" id="276" r:id="R2a028a38528d4365"/>
    <p:sldId xmlns:r="http://schemas.openxmlformats.org/officeDocument/2006/relationships" id="277" r:id="Rb7558085624d4d91"/>
    <p:sldId xmlns:r="http://schemas.openxmlformats.org/officeDocument/2006/relationships" id="278" r:id="Rce051e43cd5947eb"/>
    <p:sldId xmlns:r="http://schemas.openxmlformats.org/officeDocument/2006/relationships" id="279" r:id="R2ac5655ec0a34c8a"/>
    <p:sldId xmlns:r="http://schemas.openxmlformats.org/officeDocument/2006/relationships" id="280" r:id="R883e43da8e17486b"/>
    <p:sldId xmlns:r="http://schemas.openxmlformats.org/officeDocument/2006/relationships" id="281" r:id="Raab78d47f2494778"/>
    <p:sldId xmlns:r="http://schemas.openxmlformats.org/officeDocument/2006/relationships" id="282" r:id="R34d4975c7c214edf"/>
    <p:sldId xmlns:r="http://schemas.openxmlformats.org/officeDocument/2006/relationships" id="283" r:id="R6d212d29861545e8"/>
    <p:sldId xmlns:r="http://schemas.openxmlformats.org/officeDocument/2006/relationships" id="284" r:id="R6476c6deed7c41b9"/>
    <p:sldId xmlns:r="http://schemas.openxmlformats.org/officeDocument/2006/relationships" id="285" r:id="Rf75c2199524244b2"/>
    <p:sldId xmlns:r="http://schemas.openxmlformats.org/officeDocument/2006/relationships" id="286" r:id="R1421bd47a9eb49ec"/>
    <p:sldId xmlns:r="http://schemas.openxmlformats.org/officeDocument/2006/relationships" id="287" r:id="R80e4255b174e40f8"/>
    <p:sldId xmlns:r="http://schemas.openxmlformats.org/officeDocument/2006/relationships" id="288" r:id="Rb6b11beff9664e3a"/>
    <p:sldId xmlns:r="http://schemas.openxmlformats.org/officeDocument/2006/relationships" id="289" r:id="Rd8fea40c5657431c"/>
    <p:sldId xmlns:r="http://schemas.openxmlformats.org/officeDocument/2006/relationships" id="290" r:id="R76623d069c47434b"/>
    <p:sldId xmlns:r="http://schemas.openxmlformats.org/officeDocument/2006/relationships" id="291" r:id="R68f9bf3bc23f4694"/>
    <p:sldId xmlns:r="http://schemas.openxmlformats.org/officeDocument/2006/relationships" id="292" r:id="R1794b1c7e0ed4a30"/>
    <p:sldId xmlns:r="http://schemas.openxmlformats.org/officeDocument/2006/relationships" id="293" r:id="R37ea64e6ac4046b1"/>
    <p:sldId xmlns:r="http://schemas.openxmlformats.org/officeDocument/2006/relationships" id="294" r:id="R60e72a15a6f44f91"/>
    <p:sldId xmlns:r="http://schemas.openxmlformats.org/officeDocument/2006/relationships" id="295" r:id="R581f3ce75e124c33"/>
    <p:sldId xmlns:r="http://schemas.openxmlformats.org/officeDocument/2006/relationships" id="296" r:id="R2831f1e01d554b8b"/>
    <p:sldId xmlns:r="http://schemas.openxmlformats.org/officeDocument/2006/relationships" id="297" r:id="Re70ccf049563414b"/>
    <p:sldId xmlns:r="http://schemas.openxmlformats.org/officeDocument/2006/relationships" id="298" r:id="Ra4d07d76c3984252"/>
    <p:sldId xmlns:r="http://schemas.openxmlformats.org/officeDocument/2006/relationships" id="299" r:id="R5f7486a5b3e142bb"/>
    <p:sldId xmlns:r="http://schemas.openxmlformats.org/officeDocument/2006/relationships" id="300" r:id="R504a4b0ffe494f9e"/>
    <p:sldId xmlns:r="http://schemas.openxmlformats.org/officeDocument/2006/relationships" id="301" r:id="R8e151bc140bf4099"/>
    <p:sldId xmlns:r="http://schemas.openxmlformats.org/officeDocument/2006/relationships" id="302" r:id="R9529b177ae084ab1"/>
    <p:sldId xmlns:r="http://schemas.openxmlformats.org/officeDocument/2006/relationships" id="303" r:id="R50abe78080bc4305"/>
    <p:sldId xmlns:r="http://schemas.openxmlformats.org/officeDocument/2006/relationships" id="304" r:id="R2ca29f07f13c49f5"/>
    <p:sldId xmlns:r="http://schemas.openxmlformats.org/officeDocument/2006/relationships" id="305" r:id="R8d0692f7400440df"/>
    <p:sldId xmlns:r="http://schemas.openxmlformats.org/officeDocument/2006/relationships" id="306" r:id="R8d86f8d3b97443a9"/>
    <p:sldId xmlns:r="http://schemas.openxmlformats.org/officeDocument/2006/relationships" id="307" r:id="R9f7943db8f754736"/>
    <p:sldId xmlns:r="http://schemas.openxmlformats.org/officeDocument/2006/relationships" id="308" r:id="R006fe47fe4fc45d6"/>
    <p:sldId xmlns:r="http://schemas.openxmlformats.org/officeDocument/2006/relationships" id="309" r:id="R8d5e0c1d241f466f"/>
    <p:sldId xmlns:r="http://schemas.openxmlformats.org/officeDocument/2006/relationships" id="310" r:id="R3a785b4c03fb4c40"/>
    <p:sldId xmlns:r="http://schemas.openxmlformats.org/officeDocument/2006/relationships" id="311" r:id="R2328da2b50cd49c3"/>
    <p:sldId xmlns:r="http://schemas.openxmlformats.org/officeDocument/2006/relationships" id="312" r:id="R900edaf632924b83"/>
    <p:sldId xmlns:r="http://schemas.openxmlformats.org/officeDocument/2006/relationships" id="313" r:id="R019164b2761f49aa"/>
    <p:sldId xmlns:r="http://schemas.openxmlformats.org/officeDocument/2006/relationships" id="314" r:id="Rd4408799766f4f96"/>
    <p:sldId xmlns:r="http://schemas.openxmlformats.org/officeDocument/2006/relationships" id="315" r:id="Reecad9b844c643e3"/>
    <p:sldId xmlns:r="http://schemas.openxmlformats.org/officeDocument/2006/relationships" id="316" r:id="R2dae9d3f23ee4300"/>
    <p:sldId xmlns:r="http://schemas.openxmlformats.org/officeDocument/2006/relationships" id="317" r:id="R16a461afa2054807"/>
    <p:sldId xmlns:r="http://schemas.openxmlformats.org/officeDocument/2006/relationships" id="318" r:id="Rfb6845aebf604a89"/>
    <p:sldId xmlns:r="http://schemas.openxmlformats.org/officeDocument/2006/relationships" id="319" r:id="Rd9e54a474b994dcb"/>
    <p:sldId xmlns:r="http://schemas.openxmlformats.org/officeDocument/2006/relationships" id="320" r:id="R757b681aa0764267"/>
    <p:sldId xmlns:r="http://schemas.openxmlformats.org/officeDocument/2006/relationships" id="321" r:id="Rd037959e2ae54bc4"/>
    <p:sldId xmlns:r="http://schemas.openxmlformats.org/officeDocument/2006/relationships" id="322" r:id="R1fe0f2bc7bb1490e"/>
    <p:sldId xmlns:r="http://schemas.openxmlformats.org/officeDocument/2006/relationships" id="323" r:id="R6797e871fe8542ce"/>
    <p:sldId xmlns:r="http://schemas.openxmlformats.org/officeDocument/2006/relationships" id="324" r:id="R04b914fb6cd54b37"/>
    <p:sldId xmlns:r="http://schemas.openxmlformats.org/officeDocument/2006/relationships" id="325" r:id="R64d722c2e0b643d7"/>
    <p:sldId xmlns:r="http://schemas.openxmlformats.org/officeDocument/2006/relationships" id="326" r:id="Rd75e4b17bbcf4f6d"/>
    <p:sldId xmlns:r="http://schemas.openxmlformats.org/officeDocument/2006/relationships" id="327" r:id="Re74c53f0bb66418b"/>
    <p:sldId xmlns:r="http://schemas.openxmlformats.org/officeDocument/2006/relationships" id="328" r:id="Ra0f97d4068ea4176"/>
    <p:sldId xmlns:r="http://schemas.openxmlformats.org/officeDocument/2006/relationships" id="329" r:id="R27b06a9443924621"/>
    <p:sldId xmlns:r="http://schemas.openxmlformats.org/officeDocument/2006/relationships" id="330" r:id="R89b9b75ff5c249d4"/>
    <p:sldId xmlns:r="http://schemas.openxmlformats.org/officeDocument/2006/relationships" id="331" r:id="R2bf3712367954e5c"/>
    <p:sldId xmlns:r="http://schemas.openxmlformats.org/officeDocument/2006/relationships" id="332" r:id="R3005aa441f554318"/>
    <p:sldId xmlns:r="http://schemas.openxmlformats.org/officeDocument/2006/relationships" id="333" r:id="R71ebde25858846a4"/>
    <p:sldId xmlns:r="http://schemas.openxmlformats.org/officeDocument/2006/relationships" id="334" r:id="R71311fe828014cee"/>
    <p:sldId xmlns:r="http://schemas.openxmlformats.org/officeDocument/2006/relationships" id="335" r:id="Re6895c57147d4f1b"/>
    <p:sldId xmlns:r="http://schemas.openxmlformats.org/officeDocument/2006/relationships" id="336" r:id="R9f8fa898783049b6"/>
    <p:sldId xmlns:r="http://schemas.openxmlformats.org/officeDocument/2006/relationships" id="337" r:id="R0b040a54a47b4cad"/>
    <p:sldId xmlns:r="http://schemas.openxmlformats.org/officeDocument/2006/relationships" id="338" r:id="R8c282550911d4294"/>
    <p:sldId xmlns:r="http://schemas.openxmlformats.org/officeDocument/2006/relationships" id="339" r:id="R7bc7eac06b294e57"/>
    <p:sldId xmlns:r="http://schemas.openxmlformats.org/officeDocument/2006/relationships" id="340" r:id="Reb4d3977131b440b"/>
    <p:sldId xmlns:r="http://schemas.openxmlformats.org/officeDocument/2006/relationships" id="341" r:id="R6010e0883d244ebb"/>
    <p:sldId xmlns:r="http://schemas.openxmlformats.org/officeDocument/2006/relationships" id="342" r:id="R4f0ea9dab8984520"/>
    <p:sldId xmlns:r="http://schemas.openxmlformats.org/officeDocument/2006/relationships" id="343" r:id="R1261b6533dbc4e4f"/>
    <p:sldId xmlns:r="http://schemas.openxmlformats.org/officeDocument/2006/relationships" id="344" r:id="R1e88f99e01d34da3"/>
    <p:sldId xmlns:r="http://schemas.openxmlformats.org/officeDocument/2006/relationships" id="345" r:id="Ra98d5b5eefcc4cd7"/>
    <p:sldId xmlns:r="http://schemas.openxmlformats.org/officeDocument/2006/relationships" id="346" r:id="Rc92262c54975487b"/>
    <p:sldId xmlns:r="http://schemas.openxmlformats.org/officeDocument/2006/relationships" id="347" r:id="R648b0647b1a74970"/>
    <p:sldId xmlns:r="http://schemas.openxmlformats.org/officeDocument/2006/relationships" id="348" r:id="Rc0ecd361e86a48ea"/>
    <p:sldId xmlns:r="http://schemas.openxmlformats.org/officeDocument/2006/relationships" id="349" r:id="R9b196b306663439c"/>
    <p:sldId xmlns:r="http://schemas.openxmlformats.org/officeDocument/2006/relationships" id="350" r:id="Rc280a203953a4e59"/>
    <p:sldId xmlns:r="http://schemas.openxmlformats.org/officeDocument/2006/relationships" id="351" r:id="Rebc9746bd92d42fd"/>
    <p:sldId xmlns:r="http://schemas.openxmlformats.org/officeDocument/2006/relationships" id="352" r:id="R2110bce91e254bcf"/>
    <p:sldId xmlns:r="http://schemas.openxmlformats.org/officeDocument/2006/relationships" id="353" r:id="R3d17cf31a6544a9d"/>
    <p:sldId xmlns:r="http://schemas.openxmlformats.org/officeDocument/2006/relationships" id="354" r:id="R0c7ddd35bdc345b3"/>
    <p:sldId xmlns:r="http://schemas.openxmlformats.org/officeDocument/2006/relationships" id="355" r:id="R26334fbcd21d43c4"/>
    <p:sldId xmlns:r="http://schemas.openxmlformats.org/officeDocument/2006/relationships" id="356" r:id="R49c3a38837d04017"/>
  </p:sldIdLst>
  <p:sldSz cx="14630400" cy="82296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0aa5c857f340f7" /><Relationship Type="http://schemas.openxmlformats.org/officeDocument/2006/relationships/slideMaster" Target="/ppt/slideMasters/slideMaster1.xml" Id="R29aad7e5c8e44863" /><Relationship Type="http://schemas.openxmlformats.org/officeDocument/2006/relationships/notesMaster" Target="/ppt/notesMasters/notesMaster1.xml" Id="R06f8861e72c54168" /><Relationship Type="http://schemas.openxmlformats.org/officeDocument/2006/relationships/presProps" Target="/ppt/presProps.xml" Id="R63ccbbdf9e0548ef" /><Relationship Type="http://schemas.openxmlformats.org/officeDocument/2006/relationships/viewProps" Target="/ppt/viewProps.xml" Id="R935c91a1750945c7" /><Relationship Type="http://schemas.openxmlformats.org/officeDocument/2006/relationships/tableStyles" Target="/ppt/tableStyles.xml" Id="R2448668b10b74b88" /><Relationship Type="http://schemas.openxmlformats.org/officeDocument/2006/relationships/slide" Target="/ppt/slides/slide1.xml" Id="R837695316ec040d4" /><Relationship Type="http://schemas.openxmlformats.org/officeDocument/2006/relationships/slide" Target="/ppt/slides/slide2.xml" Id="Raa0a0f455baf4c04" /><Relationship Type="http://schemas.openxmlformats.org/officeDocument/2006/relationships/slide" Target="/ppt/slides/slide3.xml" Id="R3565eaebf7ff4ee2" /><Relationship Type="http://schemas.openxmlformats.org/officeDocument/2006/relationships/slide" Target="/ppt/slides/slide4.xml" Id="Re6e1e9eb99ff41a6" /><Relationship Type="http://schemas.openxmlformats.org/officeDocument/2006/relationships/slide" Target="/ppt/slides/slide5.xml" Id="Rc0b9295854c14a9f" /><Relationship Type="http://schemas.openxmlformats.org/officeDocument/2006/relationships/slide" Target="/ppt/slides/slide6.xml" Id="Re31a9c8099184289" /><Relationship Type="http://schemas.openxmlformats.org/officeDocument/2006/relationships/slide" Target="/ppt/slides/slide7.xml" Id="R7e3718649d8c4550" /><Relationship Type="http://schemas.openxmlformats.org/officeDocument/2006/relationships/slide" Target="/ppt/slides/slide8.xml" Id="Rc6294bc90f0b49d6" /><Relationship Type="http://schemas.openxmlformats.org/officeDocument/2006/relationships/slide" Target="/ppt/slides/slide9.xml" Id="Rebcb2d25ba284895" /><Relationship Type="http://schemas.openxmlformats.org/officeDocument/2006/relationships/slide" Target="/ppt/slides/slide10.xml" Id="Rdb49be0c872d4984" /><Relationship Type="http://schemas.openxmlformats.org/officeDocument/2006/relationships/slide" Target="/ppt/slides/slide11.xml" Id="Re63ef191930d4bc5" /><Relationship Type="http://schemas.openxmlformats.org/officeDocument/2006/relationships/slide" Target="/ppt/slides/slide12.xml" Id="Rfd59e65d0d734d02" /><Relationship Type="http://schemas.openxmlformats.org/officeDocument/2006/relationships/slide" Target="/ppt/slides/slide13.xml" Id="Rac637842b5e44442" /><Relationship Type="http://schemas.openxmlformats.org/officeDocument/2006/relationships/slide" Target="/ppt/slides/slide14.xml" Id="R4de81fdc26c34bdb" /><Relationship Type="http://schemas.openxmlformats.org/officeDocument/2006/relationships/slide" Target="/ppt/slides/slide15.xml" Id="Rf7de86516a314817" /><Relationship Type="http://schemas.openxmlformats.org/officeDocument/2006/relationships/slide" Target="/ppt/slides/slide16.xml" Id="R9ec04259e09c4db3" /><Relationship Type="http://schemas.openxmlformats.org/officeDocument/2006/relationships/slide" Target="/ppt/slides/slide17.xml" Id="R018226e7924f4839" /><Relationship Type="http://schemas.openxmlformats.org/officeDocument/2006/relationships/slide" Target="/ppt/slides/slide18.xml" Id="R716e58f7c92547df" /><Relationship Type="http://schemas.openxmlformats.org/officeDocument/2006/relationships/slide" Target="/ppt/slides/slide19.xml" Id="Ra2519be5da1e4ebd" /><Relationship Type="http://schemas.openxmlformats.org/officeDocument/2006/relationships/slide" Target="/ppt/slides/slide20.xml" Id="R5648eb76819c4642" /><Relationship Type="http://schemas.openxmlformats.org/officeDocument/2006/relationships/slide" Target="/ppt/slides/slide21.xml" Id="R2a028a38528d4365" /><Relationship Type="http://schemas.openxmlformats.org/officeDocument/2006/relationships/slide" Target="/ppt/slides/slide22.xml" Id="Rb7558085624d4d91" /><Relationship Type="http://schemas.openxmlformats.org/officeDocument/2006/relationships/slide" Target="/ppt/slides/slide23.xml" Id="Rce051e43cd5947eb" /><Relationship Type="http://schemas.openxmlformats.org/officeDocument/2006/relationships/slide" Target="/ppt/slides/slide24.xml" Id="R2ac5655ec0a34c8a" /><Relationship Type="http://schemas.openxmlformats.org/officeDocument/2006/relationships/slide" Target="/ppt/slides/slide25.xml" Id="R883e43da8e17486b" /><Relationship Type="http://schemas.openxmlformats.org/officeDocument/2006/relationships/slide" Target="/ppt/slides/slide26.xml" Id="Raab78d47f2494778" /><Relationship Type="http://schemas.openxmlformats.org/officeDocument/2006/relationships/slide" Target="/ppt/slides/slide27.xml" Id="R34d4975c7c214edf" /><Relationship Type="http://schemas.openxmlformats.org/officeDocument/2006/relationships/slide" Target="/ppt/slides/slide28.xml" Id="R6d212d29861545e8" /><Relationship Type="http://schemas.openxmlformats.org/officeDocument/2006/relationships/slide" Target="/ppt/slides/slide29.xml" Id="R6476c6deed7c41b9" /><Relationship Type="http://schemas.openxmlformats.org/officeDocument/2006/relationships/slide" Target="/ppt/slides/slide30.xml" Id="Rf75c2199524244b2" /><Relationship Type="http://schemas.openxmlformats.org/officeDocument/2006/relationships/slide" Target="/ppt/slides/slide31.xml" Id="R1421bd47a9eb49ec" /><Relationship Type="http://schemas.openxmlformats.org/officeDocument/2006/relationships/slide" Target="/ppt/slides/slide32.xml" Id="R80e4255b174e40f8" /><Relationship Type="http://schemas.openxmlformats.org/officeDocument/2006/relationships/slide" Target="/ppt/slides/slide33.xml" Id="Rb6b11beff9664e3a" /><Relationship Type="http://schemas.openxmlformats.org/officeDocument/2006/relationships/slide" Target="/ppt/slides/slide34.xml" Id="Rd8fea40c5657431c" /><Relationship Type="http://schemas.openxmlformats.org/officeDocument/2006/relationships/slide" Target="/ppt/slides/slide35.xml" Id="R76623d069c47434b" /><Relationship Type="http://schemas.openxmlformats.org/officeDocument/2006/relationships/slide" Target="/ppt/slides/slide36.xml" Id="R68f9bf3bc23f4694" /><Relationship Type="http://schemas.openxmlformats.org/officeDocument/2006/relationships/slide" Target="/ppt/slides/slide37.xml" Id="R1794b1c7e0ed4a30" /><Relationship Type="http://schemas.openxmlformats.org/officeDocument/2006/relationships/slide" Target="/ppt/slides/slide38.xml" Id="R37ea64e6ac4046b1" /><Relationship Type="http://schemas.openxmlformats.org/officeDocument/2006/relationships/slide" Target="/ppt/slides/slide39.xml" Id="R60e72a15a6f44f91" /><Relationship Type="http://schemas.openxmlformats.org/officeDocument/2006/relationships/slide" Target="/ppt/slides/slide40.xml" Id="R581f3ce75e124c33" /><Relationship Type="http://schemas.openxmlformats.org/officeDocument/2006/relationships/slide" Target="/ppt/slides/slide41.xml" Id="R2831f1e01d554b8b" /><Relationship Type="http://schemas.openxmlformats.org/officeDocument/2006/relationships/slide" Target="/ppt/slides/slide42.xml" Id="Re70ccf049563414b" /><Relationship Type="http://schemas.openxmlformats.org/officeDocument/2006/relationships/slide" Target="/ppt/slides/slide43.xml" Id="Ra4d07d76c3984252" /><Relationship Type="http://schemas.openxmlformats.org/officeDocument/2006/relationships/slide" Target="/ppt/slides/slide44.xml" Id="R5f7486a5b3e142bb" /><Relationship Type="http://schemas.openxmlformats.org/officeDocument/2006/relationships/slide" Target="/ppt/slides/slide45.xml" Id="R504a4b0ffe494f9e" /><Relationship Type="http://schemas.openxmlformats.org/officeDocument/2006/relationships/slide" Target="/ppt/slides/slide46.xml" Id="R8e151bc140bf4099" /><Relationship Type="http://schemas.openxmlformats.org/officeDocument/2006/relationships/slide" Target="/ppt/slides/slide47.xml" Id="R9529b177ae084ab1" /><Relationship Type="http://schemas.openxmlformats.org/officeDocument/2006/relationships/slide" Target="/ppt/slides/slide48.xml" Id="R50abe78080bc4305" /><Relationship Type="http://schemas.openxmlformats.org/officeDocument/2006/relationships/slide" Target="/ppt/slides/slide49.xml" Id="R2ca29f07f13c49f5" /><Relationship Type="http://schemas.openxmlformats.org/officeDocument/2006/relationships/slide" Target="/ppt/slides/slide50.xml" Id="R8d0692f7400440df" /><Relationship Type="http://schemas.openxmlformats.org/officeDocument/2006/relationships/slide" Target="/ppt/slides/slide51.xml" Id="R8d86f8d3b97443a9" /><Relationship Type="http://schemas.openxmlformats.org/officeDocument/2006/relationships/slide" Target="/ppt/slides/slide52.xml" Id="R9f7943db8f754736" /><Relationship Type="http://schemas.openxmlformats.org/officeDocument/2006/relationships/slide" Target="/ppt/slides/slide53.xml" Id="R006fe47fe4fc45d6" /><Relationship Type="http://schemas.openxmlformats.org/officeDocument/2006/relationships/slide" Target="/ppt/slides/slide54.xml" Id="R8d5e0c1d241f466f" /><Relationship Type="http://schemas.openxmlformats.org/officeDocument/2006/relationships/slide" Target="/ppt/slides/slide55.xml" Id="R3a785b4c03fb4c40" /><Relationship Type="http://schemas.openxmlformats.org/officeDocument/2006/relationships/slide" Target="/ppt/slides/slide56.xml" Id="R2328da2b50cd49c3" /><Relationship Type="http://schemas.openxmlformats.org/officeDocument/2006/relationships/slide" Target="/ppt/slides/slide57.xml" Id="R900edaf632924b83" /><Relationship Type="http://schemas.openxmlformats.org/officeDocument/2006/relationships/slide" Target="/ppt/slides/slide58.xml" Id="R019164b2761f49aa" /><Relationship Type="http://schemas.openxmlformats.org/officeDocument/2006/relationships/slide" Target="/ppt/slides/slide59.xml" Id="Rd4408799766f4f96" /><Relationship Type="http://schemas.openxmlformats.org/officeDocument/2006/relationships/slide" Target="/ppt/slides/slide60.xml" Id="Reecad9b844c643e3" /><Relationship Type="http://schemas.openxmlformats.org/officeDocument/2006/relationships/slide" Target="/ppt/slides/slide61.xml" Id="R2dae9d3f23ee4300" /><Relationship Type="http://schemas.openxmlformats.org/officeDocument/2006/relationships/slide" Target="/ppt/slides/slide62.xml" Id="R16a461afa2054807" /><Relationship Type="http://schemas.openxmlformats.org/officeDocument/2006/relationships/slide" Target="/ppt/slides/slide63.xml" Id="Rfb6845aebf604a89" /><Relationship Type="http://schemas.openxmlformats.org/officeDocument/2006/relationships/slide" Target="/ppt/slides/slide64.xml" Id="Rd9e54a474b994dcb" /><Relationship Type="http://schemas.openxmlformats.org/officeDocument/2006/relationships/slide" Target="/ppt/slides/slide65.xml" Id="R757b681aa0764267" /><Relationship Type="http://schemas.openxmlformats.org/officeDocument/2006/relationships/slide" Target="/ppt/slides/slide66.xml" Id="Rd037959e2ae54bc4" /><Relationship Type="http://schemas.openxmlformats.org/officeDocument/2006/relationships/slide" Target="/ppt/slides/slide67.xml" Id="R1fe0f2bc7bb1490e" /><Relationship Type="http://schemas.openxmlformats.org/officeDocument/2006/relationships/slide" Target="/ppt/slides/slide68.xml" Id="R6797e871fe8542ce" /><Relationship Type="http://schemas.openxmlformats.org/officeDocument/2006/relationships/slide" Target="/ppt/slides/slide69.xml" Id="R04b914fb6cd54b37" /><Relationship Type="http://schemas.openxmlformats.org/officeDocument/2006/relationships/slide" Target="/ppt/slides/slide70.xml" Id="R64d722c2e0b643d7" /><Relationship Type="http://schemas.openxmlformats.org/officeDocument/2006/relationships/slide" Target="/ppt/slides/slide71.xml" Id="Rd75e4b17bbcf4f6d" /><Relationship Type="http://schemas.openxmlformats.org/officeDocument/2006/relationships/slide" Target="/ppt/slides/slide72.xml" Id="Re74c53f0bb66418b" /><Relationship Type="http://schemas.openxmlformats.org/officeDocument/2006/relationships/slide" Target="/ppt/slides/slide73.xml" Id="Ra0f97d4068ea4176" /><Relationship Type="http://schemas.openxmlformats.org/officeDocument/2006/relationships/slide" Target="/ppt/slides/slide74.xml" Id="R27b06a9443924621" /><Relationship Type="http://schemas.openxmlformats.org/officeDocument/2006/relationships/slide" Target="/ppt/slides/slide75.xml" Id="R89b9b75ff5c249d4" /><Relationship Type="http://schemas.openxmlformats.org/officeDocument/2006/relationships/slide" Target="/ppt/slides/slide76.xml" Id="R2bf3712367954e5c" /><Relationship Type="http://schemas.openxmlformats.org/officeDocument/2006/relationships/slide" Target="/ppt/slides/slide77.xml" Id="R3005aa441f554318" /><Relationship Type="http://schemas.openxmlformats.org/officeDocument/2006/relationships/slide" Target="/ppt/slides/slide78.xml" Id="R71ebde25858846a4" /><Relationship Type="http://schemas.openxmlformats.org/officeDocument/2006/relationships/slide" Target="/ppt/slides/slide79.xml" Id="R71311fe828014cee" /><Relationship Type="http://schemas.openxmlformats.org/officeDocument/2006/relationships/slide" Target="/ppt/slides/slide80.xml" Id="Re6895c57147d4f1b" /><Relationship Type="http://schemas.openxmlformats.org/officeDocument/2006/relationships/slide" Target="/ppt/slides/slide81.xml" Id="R9f8fa898783049b6" /><Relationship Type="http://schemas.openxmlformats.org/officeDocument/2006/relationships/slide" Target="/ppt/slides/slide82.xml" Id="R0b040a54a47b4cad" /><Relationship Type="http://schemas.openxmlformats.org/officeDocument/2006/relationships/slide" Target="/ppt/slides/slide83.xml" Id="R8c282550911d4294" /><Relationship Type="http://schemas.openxmlformats.org/officeDocument/2006/relationships/slide" Target="/ppt/slides/slide84.xml" Id="R7bc7eac06b294e57" /><Relationship Type="http://schemas.openxmlformats.org/officeDocument/2006/relationships/slide" Target="/ppt/slides/slide85.xml" Id="Reb4d3977131b440b" /><Relationship Type="http://schemas.openxmlformats.org/officeDocument/2006/relationships/slide" Target="/ppt/slides/slide86.xml" Id="R6010e0883d244ebb" /><Relationship Type="http://schemas.openxmlformats.org/officeDocument/2006/relationships/slide" Target="/ppt/slides/slide87.xml" Id="R4f0ea9dab8984520" /><Relationship Type="http://schemas.openxmlformats.org/officeDocument/2006/relationships/slide" Target="/ppt/slides/slide88.xml" Id="R1261b6533dbc4e4f" /><Relationship Type="http://schemas.openxmlformats.org/officeDocument/2006/relationships/slide" Target="/ppt/slides/slide89.xml" Id="R1e88f99e01d34da3" /><Relationship Type="http://schemas.openxmlformats.org/officeDocument/2006/relationships/slide" Target="/ppt/slides/slide90.xml" Id="Ra98d5b5eefcc4cd7" /><Relationship Type="http://schemas.openxmlformats.org/officeDocument/2006/relationships/slide" Target="/ppt/slides/slide91.xml" Id="Rc92262c54975487b" /><Relationship Type="http://schemas.openxmlformats.org/officeDocument/2006/relationships/slide" Target="/ppt/slides/slide92.xml" Id="R648b0647b1a74970" /><Relationship Type="http://schemas.openxmlformats.org/officeDocument/2006/relationships/slide" Target="/ppt/slides/slide93.xml" Id="Rc0ecd361e86a48ea" /><Relationship Type="http://schemas.openxmlformats.org/officeDocument/2006/relationships/slide" Target="/ppt/slides/slide94.xml" Id="R9b196b306663439c" /><Relationship Type="http://schemas.openxmlformats.org/officeDocument/2006/relationships/slide" Target="/ppt/slides/slide95.xml" Id="Rc280a203953a4e59" /><Relationship Type="http://schemas.openxmlformats.org/officeDocument/2006/relationships/slide" Target="/ppt/slides/slide96.xml" Id="Rebc9746bd92d42fd" /><Relationship Type="http://schemas.openxmlformats.org/officeDocument/2006/relationships/slide" Target="/ppt/slides/slide97.xml" Id="R2110bce91e254bcf" /><Relationship Type="http://schemas.openxmlformats.org/officeDocument/2006/relationships/slide" Target="/ppt/slides/slide98.xml" Id="R3d17cf31a6544a9d" /><Relationship Type="http://schemas.openxmlformats.org/officeDocument/2006/relationships/slide" Target="/ppt/slides/slide99.xml" Id="R0c7ddd35bdc345b3" /><Relationship Type="http://schemas.openxmlformats.org/officeDocument/2006/relationships/slide" Target="/ppt/slides/slide100.xml" Id="R26334fbcd21d43c4" /><Relationship Type="http://schemas.openxmlformats.org/officeDocument/2006/relationships/slide" Target="/ppt/slides/slide101.xml" Id="R49c3a38837d040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2db3fd7b2347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iberation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iberation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822c6178eb43d3" /><Relationship Type="http://schemas.openxmlformats.org/officeDocument/2006/relationships/notesMaster" Target="/ppt/notesMasters/notesMaster1.xml" Id="R92fc5bcea7fc449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34df3a1cf634ba7" /><Relationship Type="http://schemas.openxmlformats.org/officeDocument/2006/relationships/notesMaster" Target="/ppt/notesMasters/notesMaster1.xml" Id="Rab1b4b0ee4134e5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ad88ccd9db4f98" /><Relationship Type="http://schemas.openxmlformats.org/officeDocument/2006/relationships/notesMaster" Target="/ppt/notesMasters/notesMaster1.xml" Id="R2aeda50eb2e149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6f41fb087443be" /><Relationship Type="http://schemas.openxmlformats.org/officeDocument/2006/relationships/notesMaster" Target="/ppt/notesMasters/notesMaster1.xml" Id="R23cf3f4da2744e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614ad7e0344543" /><Relationship Type="http://schemas.openxmlformats.org/officeDocument/2006/relationships/notesMaster" Target="/ppt/notesMasters/notesMaster1.xml" Id="R6e3f7b734b7d4c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6dda8f04f04491" /><Relationship Type="http://schemas.openxmlformats.org/officeDocument/2006/relationships/notesMaster" Target="/ppt/notesMasters/notesMaster1.xml" Id="Rfa272308acb848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d38eb581444477" /><Relationship Type="http://schemas.openxmlformats.org/officeDocument/2006/relationships/notesMaster" Target="/ppt/notesMasters/notesMaster1.xml" Id="R72e85e73279940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64afbce0a7463d" /><Relationship Type="http://schemas.openxmlformats.org/officeDocument/2006/relationships/notesMaster" Target="/ppt/notesMasters/notesMaster1.xml" Id="Rd544f03936ba46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a58da0736c446b" /><Relationship Type="http://schemas.openxmlformats.org/officeDocument/2006/relationships/notesMaster" Target="/ppt/notesMasters/notesMaster1.xml" Id="R0dcd0aba360541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ee87bda3fb94d54" /><Relationship Type="http://schemas.openxmlformats.org/officeDocument/2006/relationships/notesMaster" Target="/ppt/notesMasters/notesMaster1.xml" Id="R00aa5501cad542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3b774416ee4f0b" /><Relationship Type="http://schemas.openxmlformats.org/officeDocument/2006/relationships/notesMaster" Target="/ppt/notesMasters/notesMaster1.xml" Id="Re0dd3fa5cf65497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c4fc155957c4539" /><Relationship Type="http://schemas.openxmlformats.org/officeDocument/2006/relationships/notesMaster" Target="/ppt/notesMasters/notesMaster1.xml" Id="R232888fb6d4f4fb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4b3c5742e294dba" /><Relationship Type="http://schemas.openxmlformats.org/officeDocument/2006/relationships/notesMaster" Target="/ppt/notesMasters/notesMaster1.xml" Id="R34fd2a1075b74c5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5a38add6fae49fd" /><Relationship Type="http://schemas.openxmlformats.org/officeDocument/2006/relationships/notesMaster" Target="/ppt/notesMasters/notesMaster1.xml" Id="R564f976e8a2544e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adbc4e9154a43ea" /><Relationship Type="http://schemas.openxmlformats.org/officeDocument/2006/relationships/notesMaster" Target="/ppt/notesMasters/notesMaster1.xml" Id="Rd50ce68ccb454a4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cec35614fea4d25" /><Relationship Type="http://schemas.openxmlformats.org/officeDocument/2006/relationships/notesMaster" Target="/ppt/notesMasters/notesMaster1.xml" Id="R11422cf2b094454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f85f3ff44f34aae" /><Relationship Type="http://schemas.openxmlformats.org/officeDocument/2006/relationships/notesMaster" Target="/ppt/notesMasters/notesMaster1.xml" Id="Rf527b790bd93436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0496186ad0d4ec9" /><Relationship Type="http://schemas.openxmlformats.org/officeDocument/2006/relationships/notesMaster" Target="/ppt/notesMasters/notesMaster1.xml" Id="Rbe6644047c3e4b7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84c5e5a67394463" /><Relationship Type="http://schemas.openxmlformats.org/officeDocument/2006/relationships/notesMaster" Target="/ppt/notesMasters/notesMaster1.xml" Id="R4f16fdcedc26486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9bb92b78d964af6" /><Relationship Type="http://schemas.openxmlformats.org/officeDocument/2006/relationships/notesMaster" Target="/ppt/notesMasters/notesMaster1.xml" Id="R68ef67ffd68c472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42383b499d4c25" /><Relationship Type="http://schemas.openxmlformats.org/officeDocument/2006/relationships/notesMaster" Target="/ppt/notesMasters/notesMaster1.xml" Id="R8288deeaf30b498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3b06280b26e4ee1" /><Relationship Type="http://schemas.openxmlformats.org/officeDocument/2006/relationships/notesMaster" Target="/ppt/notesMasters/notesMaster1.xml" Id="R87b39d6a962044c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c7da2493a12488c" /><Relationship Type="http://schemas.openxmlformats.org/officeDocument/2006/relationships/notesMaster" Target="/ppt/notesMasters/notesMaster1.xml" Id="Rdd52dded4dc146e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a913bf3a5e24dad" /><Relationship Type="http://schemas.openxmlformats.org/officeDocument/2006/relationships/notesMaster" Target="/ppt/notesMasters/notesMaster1.xml" Id="R5c147e0a23274ac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6af14975798456c" /><Relationship Type="http://schemas.openxmlformats.org/officeDocument/2006/relationships/notesMaster" Target="/ppt/notesMasters/notesMaster1.xml" Id="Rd91c2bc438c8494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19cff9976ef4d2b" /><Relationship Type="http://schemas.openxmlformats.org/officeDocument/2006/relationships/notesMaster" Target="/ppt/notesMasters/notesMaster1.xml" Id="R72337633871a48a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ef1e2965a1048bd" /><Relationship Type="http://schemas.openxmlformats.org/officeDocument/2006/relationships/notesMaster" Target="/ppt/notesMasters/notesMaster1.xml" Id="Rb3cef323e8de4c5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b53e0b8bdf84ee6" /><Relationship Type="http://schemas.openxmlformats.org/officeDocument/2006/relationships/notesMaster" Target="/ppt/notesMasters/notesMaster1.xml" Id="Rd84b974b806848c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703622afa674326" /><Relationship Type="http://schemas.openxmlformats.org/officeDocument/2006/relationships/notesMaster" Target="/ppt/notesMasters/notesMaster1.xml" Id="R56a05f28bade485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7c01671fb5643ed" /><Relationship Type="http://schemas.openxmlformats.org/officeDocument/2006/relationships/notesMaster" Target="/ppt/notesMasters/notesMaster1.xml" Id="R3b317c164f19474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878364973624c10" /><Relationship Type="http://schemas.openxmlformats.org/officeDocument/2006/relationships/notesMaster" Target="/ppt/notesMasters/notesMaster1.xml" Id="R15dee1abab8b4f4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6c5d2e33a8a4e95" /><Relationship Type="http://schemas.openxmlformats.org/officeDocument/2006/relationships/notesMaster" Target="/ppt/notesMasters/notesMaster1.xml" Id="Rdae068a51e4b463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2a716804b7f46c9" /><Relationship Type="http://schemas.openxmlformats.org/officeDocument/2006/relationships/notesMaster" Target="/ppt/notesMasters/notesMaster1.xml" Id="R6fbff8d81b10452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94ff5a269e44b10" /><Relationship Type="http://schemas.openxmlformats.org/officeDocument/2006/relationships/notesMaster" Target="/ppt/notesMasters/notesMaster1.xml" Id="Rce505d89a6e0417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c89ed5e6b1c4851" /><Relationship Type="http://schemas.openxmlformats.org/officeDocument/2006/relationships/notesMaster" Target="/ppt/notesMasters/notesMaster1.xml" Id="Ra4c1ae011a88445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369d5c3937349d4" /><Relationship Type="http://schemas.openxmlformats.org/officeDocument/2006/relationships/notesMaster" Target="/ppt/notesMasters/notesMaster1.xml" Id="R9c586e0a7bac423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d362a147dba46e1" /><Relationship Type="http://schemas.openxmlformats.org/officeDocument/2006/relationships/notesMaster" Target="/ppt/notesMasters/notesMaster1.xml" Id="Rcbdea12549d84a7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bbb5ad868b04c80" /><Relationship Type="http://schemas.openxmlformats.org/officeDocument/2006/relationships/notesMaster" Target="/ppt/notesMasters/notesMaster1.xml" Id="Ree70a9dc7cab4c3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ee598039269e4dd2" /><Relationship Type="http://schemas.openxmlformats.org/officeDocument/2006/relationships/notesMaster" Target="/ppt/notesMasters/notesMaster1.xml" Id="R6e8b60e88578424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9e978a671eef42b7" /><Relationship Type="http://schemas.openxmlformats.org/officeDocument/2006/relationships/notesMaster" Target="/ppt/notesMasters/notesMaster1.xml" Id="R36b505227f304fbe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25e6ceddcd8443f7" /><Relationship Type="http://schemas.openxmlformats.org/officeDocument/2006/relationships/notesMaster" Target="/ppt/notesMasters/notesMaster1.xml" Id="R23d860bad6c04ab0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dba643a718cf4d97" /><Relationship Type="http://schemas.openxmlformats.org/officeDocument/2006/relationships/notesMaster" Target="/ppt/notesMasters/notesMaster1.xml" Id="Re94e3e3297d54774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150ea7c3d8c455c" /><Relationship Type="http://schemas.openxmlformats.org/officeDocument/2006/relationships/notesMaster" Target="/ppt/notesMasters/notesMaster1.xml" Id="R19d6ebd234f7422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41e8d14c0800421b" /><Relationship Type="http://schemas.openxmlformats.org/officeDocument/2006/relationships/notesMaster" Target="/ppt/notesMasters/notesMaster1.xml" Id="R0f19316232ca4751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08525fc982244a6e" /><Relationship Type="http://schemas.openxmlformats.org/officeDocument/2006/relationships/notesMaster" Target="/ppt/notesMasters/notesMaster1.xml" Id="R80f6bf8c64414816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bd4048d8737a4a03" /><Relationship Type="http://schemas.openxmlformats.org/officeDocument/2006/relationships/notesMaster" Target="/ppt/notesMasters/notesMaster1.xml" Id="R3b3ef8b50cad465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c00ae5783a324ed6" /><Relationship Type="http://schemas.openxmlformats.org/officeDocument/2006/relationships/notesMaster" Target="/ppt/notesMasters/notesMaster1.xml" Id="R2ed3c235bd904c1c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a9266f8ea9614c7d" /><Relationship Type="http://schemas.openxmlformats.org/officeDocument/2006/relationships/notesMaster" Target="/ppt/notesMasters/notesMaster1.xml" Id="Rf20c3c7bfb894d5e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69d9c101ce6e4023" /><Relationship Type="http://schemas.openxmlformats.org/officeDocument/2006/relationships/notesMaster" Target="/ppt/notesMasters/notesMaster1.xml" Id="Rf38af170ca334007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0b5c1f252c6d415e" /><Relationship Type="http://schemas.openxmlformats.org/officeDocument/2006/relationships/notesMaster" Target="/ppt/notesMasters/notesMaster1.xml" Id="R6b5ab86a5aee4e54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93d146f7c474406a" /><Relationship Type="http://schemas.openxmlformats.org/officeDocument/2006/relationships/notesMaster" Target="/ppt/notesMasters/notesMaster1.xml" Id="Rbac6d55b79044343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d7140260a00844da" /><Relationship Type="http://schemas.openxmlformats.org/officeDocument/2006/relationships/notesMaster" Target="/ppt/notesMasters/notesMaster1.xml" Id="Rdc37d1710a71440c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652cdf12dbfe48a9" /><Relationship Type="http://schemas.openxmlformats.org/officeDocument/2006/relationships/notesMaster" Target="/ppt/notesMasters/notesMaster1.xml" Id="Ree0dd17334de4bcf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e38997a5fa914348" /><Relationship Type="http://schemas.openxmlformats.org/officeDocument/2006/relationships/notesMaster" Target="/ppt/notesMasters/notesMaster1.xml" Id="Rb1202d8bfbaa4bcc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d68e1e746c02416a" /><Relationship Type="http://schemas.openxmlformats.org/officeDocument/2006/relationships/notesMaster" Target="/ppt/notesMasters/notesMaster1.xml" Id="R2965ae76d40a4ba6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75750a7492cc4629" /><Relationship Type="http://schemas.openxmlformats.org/officeDocument/2006/relationships/notesMaster" Target="/ppt/notesMasters/notesMaster1.xml" Id="R9f60196b05254ac9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063e89a6f4c04c2a" /><Relationship Type="http://schemas.openxmlformats.org/officeDocument/2006/relationships/notesMaster" Target="/ppt/notesMasters/notesMaster1.xml" Id="Rf3a9465603ee437b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0eab0addba4c46d3" /><Relationship Type="http://schemas.openxmlformats.org/officeDocument/2006/relationships/notesMaster" Target="/ppt/notesMasters/notesMaster1.xml" Id="Rc118035804cf42b7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e8e43578eaa14314" /><Relationship Type="http://schemas.openxmlformats.org/officeDocument/2006/relationships/notesMaster" Target="/ppt/notesMasters/notesMaster1.xml" Id="R0ecf9a5b43fc4a4a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6b66b1557f2444e9" /><Relationship Type="http://schemas.openxmlformats.org/officeDocument/2006/relationships/notesMaster" Target="/ppt/notesMasters/notesMaster1.xml" Id="R6e8ad775fd934b92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54c326fbe2a44aad" /><Relationship Type="http://schemas.openxmlformats.org/officeDocument/2006/relationships/notesMaster" Target="/ppt/notesMasters/notesMaster1.xml" Id="R8b89f259aca84abd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0d602522e8754795" /><Relationship Type="http://schemas.openxmlformats.org/officeDocument/2006/relationships/notesMaster" Target="/ppt/notesMasters/notesMaster1.xml" Id="R59e70c4252974b42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6474fc600f664c59" /><Relationship Type="http://schemas.openxmlformats.org/officeDocument/2006/relationships/notesMaster" Target="/ppt/notesMasters/notesMaster1.xml" Id="R529fdd6dfd1049b6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6b89342f59ed42ad" /><Relationship Type="http://schemas.openxmlformats.org/officeDocument/2006/relationships/notesMaster" Target="/ppt/notesMasters/notesMaster1.xml" Id="Rfce85c36bf3149a9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82b627bab42e43e3" /><Relationship Type="http://schemas.openxmlformats.org/officeDocument/2006/relationships/notesMaster" Target="/ppt/notesMasters/notesMaster1.xml" Id="Rd0e8877d49c94b22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05755aad91694a97" /><Relationship Type="http://schemas.openxmlformats.org/officeDocument/2006/relationships/notesMaster" Target="/ppt/notesMasters/notesMaster1.xml" Id="R97f8206c693a402f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b7946fe1a8ba47a2" /><Relationship Type="http://schemas.openxmlformats.org/officeDocument/2006/relationships/notesMaster" Target="/ppt/notesMasters/notesMaster1.xml" Id="R489e031bec43458c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1f12d01fdb7d4096" /><Relationship Type="http://schemas.openxmlformats.org/officeDocument/2006/relationships/notesMaster" Target="/ppt/notesMasters/notesMaster1.xml" Id="R6692e9ae080b4ba8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190f303c65cb443c" /><Relationship Type="http://schemas.openxmlformats.org/officeDocument/2006/relationships/notesMaster" Target="/ppt/notesMasters/notesMaster1.xml" Id="R03c43326410e4d9c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3cb7888bdec04dd5" /><Relationship Type="http://schemas.openxmlformats.org/officeDocument/2006/relationships/notesMaster" Target="/ppt/notesMasters/notesMaster1.xml" Id="Rc237b941cc1346be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1b758d073d304316" /><Relationship Type="http://schemas.openxmlformats.org/officeDocument/2006/relationships/notesMaster" Target="/ppt/notesMasters/notesMaster1.xml" Id="Ra761a21a27d7409b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8e1bceabc8bc413b" /><Relationship Type="http://schemas.openxmlformats.org/officeDocument/2006/relationships/notesMaster" Target="/ppt/notesMasters/notesMaster1.xml" Id="R1967d69d00c443e6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ba11aedfda914dc7" /><Relationship Type="http://schemas.openxmlformats.org/officeDocument/2006/relationships/notesMaster" Target="/ppt/notesMasters/notesMaster1.xml" Id="Re2d45e0fa5f04fc5" /></Relationships>
</file>

<file path=ppt/notesSlides/_rels/notesSlide74.xml.rels>&#65279;<?xml version="1.0" encoding="utf-8"?><Relationships xmlns="http://schemas.openxmlformats.org/package/2006/relationships"><Relationship Type="http://schemas.openxmlformats.org/officeDocument/2006/relationships/slide" Target="/ppt/slides/slide74.xml" Id="R5826592f48004170" /><Relationship Type="http://schemas.openxmlformats.org/officeDocument/2006/relationships/notesMaster" Target="/ppt/notesMasters/notesMaster1.xml" Id="R1ef3e2cdc6cd4ebf" /></Relationships>
</file>

<file path=ppt/notesSlides/_rels/notesSlide75.xml.rels>&#65279;<?xml version="1.0" encoding="utf-8"?><Relationships xmlns="http://schemas.openxmlformats.org/package/2006/relationships"><Relationship Type="http://schemas.openxmlformats.org/officeDocument/2006/relationships/slide" Target="/ppt/slides/slide75.xml" Id="Rd40add75287b4493" /><Relationship Type="http://schemas.openxmlformats.org/officeDocument/2006/relationships/notesMaster" Target="/ppt/notesMasters/notesMaster1.xml" Id="Rac23cc84eda647dd" /></Relationships>
</file>

<file path=ppt/notesSlides/_rels/notesSlide76.xml.rels>&#65279;<?xml version="1.0" encoding="utf-8"?><Relationships xmlns="http://schemas.openxmlformats.org/package/2006/relationships"><Relationship Type="http://schemas.openxmlformats.org/officeDocument/2006/relationships/slide" Target="/ppt/slides/slide76.xml" Id="Ra072704fe46d49a5" /><Relationship Type="http://schemas.openxmlformats.org/officeDocument/2006/relationships/notesMaster" Target="/ppt/notesMasters/notesMaster1.xml" Id="R92d68519ffce4720" /></Relationships>
</file>

<file path=ppt/notesSlides/_rels/notesSlide77.xml.rels>&#65279;<?xml version="1.0" encoding="utf-8"?><Relationships xmlns="http://schemas.openxmlformats.org/package/2006/relationships"><Relationship Type="http://schemas.openxmlformats.org/officeDocument/2006/relationships/slide" Target="/ppt/slides/slide77.xml" Id="R7bf92deaa89449b8" /><Relationship Type="http://schemas.openxmlformats.org/officeDocument/2006/relationships/notesMaster" Target="/ppt/notesMasters/notesMaster1.xml" Id="Re5ef88ff0d994441" /></Relationships>
</file>

<file path=ppt/notesSlides/_rels/notesSlide78.xml.rels>&#65279;<?xml version="1.0" encoding="utf-8"?><Relationships xmlns="http://schemas.openxmlformats.org/package/2006/relationships"><Relationship Type="http://schemas.openxmlformats.org/officeDocument/2006/relationships/slide" Target="/ppt/slides/slide78.xml" Id="R426a7b63b3c54df3" /><Relationship Type="http://schemas.openxmlformats.org/officeDocument/2006/relationships/notesMaster" Target="/ppt/notesMasters/notesMaster1.xml" Id="R550ee8d1b3914011" /></Relationships>
</file>

<file path=ppt/notesSlides/_rels/notesSlide79.xml.rels>&#65279;<?xml version="1.0" encoding="utf-8"?><Relationships xmlns="http://schemas.openxmlformats.org/package/2006/relationships"><Relationship Type="http://schemas.openxmlformats.org/officeDocument/2006/relationships/slide" Target="/ppt/slides/slide79.xml" Id="R0bf6c5cbb6914c2a" /><Relationship Type="http://schemas.openxmlformats.org/officeDocument/2006/relationships/notesMaster" Target="/ppt/notesMasters/notesMaster1.xml" Id="R1e7374d6f2584dc5" /></Relationships>
</file>

<file path=ppt/notesSlides/_rels/notesSlide80.xml.rels>&#65279;<?xml version="1.0" encoding="utf-8"?><Relationships xmlns="http://schemas.openxmlformats.org/package/2006/relationships"><Relationship Type="http://schemas.openxmlformats.org/officeDocument/2006/relationships/slide" Target="/ppt/slides/slide80.xml" Id="Rf2953baed9a544f6" /><Relationship Type="http://schemas.openxmlformats.org/officeDocument/2006/relationships/notesMaster" Target="/ppt/notesMasters/notesMaster1.xml" Id="Ra79c7dae224f4bca" /></Relationships>
</file>

<file path=ppt/notesSlides/_rels/notesSlide81.xml.rels>&#65279;<?xml version="1.0" encoding="utf-8"?><Relationships xmlns="http://schemas.openxmlformats.org/package/2006/relationships"><Relationship Type="http://schemas.openxmlformats.org/officeDocument/2006/relationships/slide" Target="/ppt/slides/slide81.xml" Id="R37b6c9bb1ec74bc4" /><Relationship Type="http://schemas.openxmlformats.org/officeDocument/2006/relationships/notesMaster" Target="/ppt/notesMasters/notesMaster1.xml" Id="Rbaa3608320144e11" /></Relationships>
</file>

<file path=ppt/notesSlides/_rels/notesSlide82.xml.rels>&#65279;<?xml version="1.0" encoding="utf-8"?><Relationships xmlns="http://schemas.openxmlformats.org/package/2006/relationships"><Relationship Type="http://schemas.openxmlformats.org/officeDocument/2006/relationships/slide" Target="/ppt/slides/slide82.xml" Id="Rf1998b40c4514c4b" /><Relationship Type="http://schemas.openxmlformats.org/officeDocument/2006/relationships/notesMaster" Target="/ppt/notesMasters/notesMaster1.xml" Id="R3920e9bb0d024e0c" /></Relationships>
</file>

<file path=ppt/notesSlides/_rels/notesSlide83.xml.rels>&#65279;<?xml version="1.0" encoding="utf-8"?><Relationships xmlns="http://schemas.openxmlformats.org/package/2006/relationships"><Relationship Type="http://schemas.openxmlformats.org/officeDocument/2006/relationships/slide" Target="/ppt/slides/slide83.xml" Id="R539a8265e5194d27" /><Relationship Type="http://schemas.openxmlformats.org/officeDocument/2006/relationships/notesMaster" Target="/ppt/notesMasters/notesMaster1.xml" Id="R736aa87d451641d4" /></Relationships>
</file>

<file path=ppt/notesSlides/_rels/notesSlide84.xml.rels>&#65279;<?xml version="1.0" encoding="utf-8"?><Relationships xmlns="http://schemas.openxmlformats.org/package/2006/relationships"><Relationship Type="http://schemas.openxmlformats.org/officeDocument/2006/relationships/slide" Target="/ppt/slides/slide84.xml" Id="R2397222fd713453f" /><Relationship Type="http://schemas.openxmlformats.org/officeDocument/2006/relationships/notesMaster" Target="/ppt/notesMasters/notesMaster1.xml" Id="Rf142981aa9a44ed1" /></Relationships>
</file>

<file path=ppt/notesSlides/_rels/notesSlide85.xml.rels>&#65279;<?xml version="1.0" encoding="utf-8"?><Relationships xmlns="http://schemas.openxmlformats.org/package/2006/relationships"><Relationship Type="http://schemas.openxmlformats.org/officeDocument/2006/relationships/slide" Target="/ppt/slides/slide85.xml" Id="R772fc7a0c36840a0" /><Relationship Type="http://schemas.openxmlformats.org/officeDocument/2006/relationships/notesMaster" Target="/ppt/notesMasters/notesMaster1.xml" Id="Rc14c0bc0faaa4449" /></Relationships>
</file>

<file path=ppt/notesSlides/_rels/notesSlide86.xml.rels>&#65279;<?xml version="1.0" encoding="utf-8"?><Relationships xmlns="http://schemas.openxmlformats.org/package/2006/relationships"><Relationship Type="http://schemas.openxmlformats.org/officeDocument/2006/relationships/slide" Target="/ppt/slides/slide86.xml" Id="R73fe55fc67a14767" /><Relationship Type="http://schemas.openxmlformats.org/officeDocument/2006/relationships/notesMaster" Target="/ppt/notesMasters/notesMaster1.xml" Id="Rf279ef05e30b42db" /></Relationships>
</file>

<file path=ppt/notesSlides/_rels/notesSlide87.xml.rels>&#65279;<?xml version="1.0" encoding="utf-8"?><Relationships xmlns="http://schemas.openxmlformats.org/package/2006/relationships"><Relationship Type="http://schemas.openxmlformats.org/officeDocument/2006/relationships/slide" Target="/ppt/slides/slide87.xml" Id="Re69916cadd744f29" /><Relationship Type="http://schemas.openxmlformats.org/officeDocument/2006/relationships/notesMaster" Target="/ppt/notesMasters/notesMaster1.xml" Id="Recae05849dfb4b5b" /></Relationships>
</file>

<file path=ppt/notesSlides/_rels/notesSlide88.xml.rels>&#65279;<?xml version="1.0" encoding="utf-8"?><Relationships xmlns="http://schemas.openxmlformats.org/package/2006/relationships"><Relationship Type="http://schemas.openxmlformats.org/officeDocument/2006/relationships/slide" Target="/ppt/slides/slide88.xml" Id="Ra736eb7cfe0a4d2a" /><Relationship Type="http://schemas.openxmlformats.org/officeDocument/2006/relationships/notesMaster" Target="/ppt/notesMasters/notesMaster1.xml" Id="Rd40760aad0ba4233" /></Relationships>
</file>

<file path=ppt/notesSlides/_rels/notesSlide89.xml.rels>&#65279;<?xml version="1.0" encoding="utf-8"?><Relationships xmlns="http://schemas.openxmlformats.org/package/2006/relationships"><Relationship Type="http://schemas.openxmlformats.org/officeDocument/2006/relationships/slide" Target="/ppt/slides/slide89.xml" Id="R173d91b2309847d7" /><Relationship Type="http://schemas.openxmlformats.org/officeDocument/2006/relationships/notesMaster" Target="/ppt/notesMasters/notesMaster1.xml" Id="R9ef25ce0433a43bf" /></Relationships>
</file>

<file path=ppt/notesSlides/_rels/notesSlide90.xml.rels>&#65279;<?xml version="1.0" encoding="utf-8"?><Relationships xmlns="http://schemas.openxmlformats.org/package/2006/relationships"><Relationship Type="http://schemas.openxmlformats.org/officeDocument/2006/relationships/slide" Target="/ppt/slides/slide90.xml" Id="R5398f2e1d6ed4ac3" /><Relationship Type="http://schemas.openxmlformats.org/officeDocument/2006/relationships/notesMaster" Target="/ppt/notesMasters/notesMaster1.xml" Id="Raa241fd5972b46ba" /></Relationships>
</file>

<file path=ppt/notesSlides/_rels/notesSlide91.xml.rels>&#65279;<?xml version="1.0" encoding="utf-8"?><Relationships xmlns="http://schemas.openxmlformats.org/package/2006/relationships"><Relationship Type="http://schemas.openxmlformats.org/officeDocument/2006/relationships/slide" Target="/ppt/slides/slide91.xml" Id="R6569019930634557" /><Relationship Type="http://schemas.openxmlformats.org/officeDocument/2006/relationships/notesMaster" Target="/ppt/notesMasters/notesMaster1.xml" Id="R17483f0ae99d44ed" /></Relationships>
</file>

<file path=ppt/notesSlides/_rels/notesSlide92.xml.rels>&#65279;<?xml version="1.0" encoding="utf-8"?><Relationships xmlns="http://schemas.openxmlformats.org/package/2006/relationships"><Relationship Type="http://schemas.openxmlformats.org/officeDocument/2006/relationships/slide" Target="/ppt/slides/slide92.xml" Id="Rcff867a7aff0429e" /><Relationship Type="http://schemas.openxmlformats.org/officeDocument/2006/relationships/notesMaster" Target="/ppt/notesMasters/notesMaster1.xml" Id="R95b50b549fe54096" /></Relationships>
</file>

<file path=ppt/notesSlides/_rels/notesSlide93.xml.rels>&#65279;<?xml version="1.0" encoding="utf-8"?><Relationships xmlns="http://schemas.openxmlformats.org/package/2006/relationships"><Relationship Type="http://schemas.openxmlformats.org/officeDocument/2006/relationships/slide" Target="/ppt/slides/slide93.xml" Id="R5aa3f1148e864b11" /><Relationship Type="http://schemas.openxmlformats.org/officeDocument/2006/relationships/notesMaster" Target="/ppt/notesMasters/notesMaster1.xml" Id="R8e2a8257193e443a" /></Relationships>
</file>

<file path=ppt/notesSlides/_rels/notesSlide94.xml.rels>&#65279;<?xml version="1.0" encoding="utf-8"?><Relationships xmlns="http://schemas.openxmlformats.org/package/2006/relationships"><Relationship Type="http://schemas.openxmlformats.org/officeDocument/2006/relationships/slide" Target="/ppt/slides/slide94.xml" Id="R364a7943bd5e418d" /><Relationship Type="http://schemas.openxmlformats.org/officeDocument/2006/relationships/notesMaster" Target="/ppt/notesMasters/notesMaster1.xml" Id="R2bd8e9a889144da9" /></Relationships>
</file>

<file path=ppt/notesSlides/_rels/notesSlide95.xml.rels>&#65279;<?xml version="1.0" encoding="utf-8"?><Relationships xmlns="http://schemas.openxmlformats.org/package/2006/relationships"><Relationship Type="http://schemas.openxmlformats.org/officeDocument/2006/relationships/slide" Target="/ppt/slides/slide95.xml" Id="R988accba3d1b4908" /><Relationship Type="http://schemas.openxmlformats.org/officeDocument/2006/relationships/notesMaster" Target="/ppt/notesMasters/notesMaster1.xml" Id="Rb2e01277bf3e4d88" /></Relationships>
</file>

<file path=ppt/notesSlides/_rels/notesSlide96.xml.rels>&#65279;<?xml version="1.0" encoding="utf-8"?><Relationships xmlns="http://schemas.openxmlformats.org/package/2006/relationships"><Relationship Type="http://schemas.openxmlformats.org/officeDocument/2006/relationships/slide" Target="/ppt/slides/slide96.xml" Id="R871c9a8c357544f8" /><Relationship Type="http://schemas.openxmlformats.org/officeDocument/2006/relationships/notesMaster" Target="/ppt/notesMasters/notesMaster1.xml" Id="R0e836388a1294191" /></Relationships>
</file>

<file path=ppt/notesSlides/_rels/notesSlide97.xml.rels>&#65279;<?xml version="1.0" encoding="utf-8"?><Relationships xmlns="http://schemas.openxmlformats.org/package/2006/relationships"><Relationship Type="http://schemas.openxmlformats.org/officeDocument/2006/relationships/slide" Target="/ppt/slides/slide97.xml" Id="Rfcf86533b2804776" /><Relationship Type="http://schemas.openxmlformats.org/officeDocument/2006/relationships/notesMaster" Target="/ppt/notesMasters/notesMaster1.xml" Id="R11c8da91cb154efe" /></Relationships>
</file>

<file path=ppt/notesSlides/_rels/notesSlide98.xml.rels>&#65279;<?xml version="1.0" encoding="utf-8"?><Relationships xmlns="http://schemas.openxmlformats.org/package/2006/relationships"><Relationship Type="http://schemas.openxmlformats.org/officeDocument/2006/relationships/slide" Target="/ppt/slides/slide98.xml" Id="R3a69ea2602f9438d" /><Relationship Type="http://schemas.openxmlformats.org/officeDocument/2006/relationships/notesMaster" Target="/ppt/notesMasters/notesMaster1.xml" Id="Re445c9eae0854fa8" /></Relationships>
</file>

<file path=ppt/notesSlides/_rels/notesSlide99.xml.rels>&#65279;<?xml version="1.0" encoding="utf-8"?><Relationships xmlns="http://schemas.openxmlformats.org/package/2006/relationships"><Relationship Type="http://schemas.openxmlformats.org/officeDocument/2006/relationships/slide" Target="/ppt/slides/slide99.xml" Id="R6785948207f44360" /><Relationship Type="http://schemas.openxmlformats.org/officeDocument/2006/relationships/notesMaster" Target="/ppt/notesMasters/notesMaster1.xml" Id="Rd0994009cda64958" /></Relationships>
</file>

<file path=ppt/notesSlides/_rels/notesSlide100.xml.rels>&#65279;<?xml version="1.0" encoding="utf-8"?><Relationships xmlns="http://schemas.openxmlformats.org/package/2006/relationships"><Relationship Type="http://schemas.openxmlformats.org/officeDocument/2006/relationships/slide" Target="/ppt/slides/slide100.xml" Id="R44babbb3ce614843" /><Relationship Type="http://schemas.openxmlformats.org/officeDocument/2006/relationships/notesMaster" Target="/ppt/notesMasters/notesMaster1.xml" Id="Ra10a1742075b4301" /></Relationships>
</file>

<file path=ppt/notesSlides/_rels/notesSlide101.xml.rels>&#65279;<?xml version="1.0" encoding="utf-8"?><Relationships xmlns="http://schemas.openxmlformats.org/package/2006/relationships"><Relationship Type="http://schemas.openxmlformats.org/officeDocument/2006/relationships/slide" Target="/ppt/slides/slide101.xml" Id="R2e8b8cf38c6b47e5" /><Relationship Type="http://schemas.openxmlformats.org/officeDocument/2006/relationships/notesMaster" Target="/ppt/notesMasters/notesMaster1.xml" Id="R26050adb9b624e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HIDDEN TOOLS.</a:t>
            </a:r>
            <a:endParaRPr/>
          </a:p>
          <a:p xmlns:a="http://schemas.openxmlformats.org/drawingml/2006/main">
            <a:r>
              <a:t>BIG PLAYS.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Item mechanics that shape a fight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Skull of Impending Doom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+60% run speed; self-damage and mana drain every 2 seconds.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Forbidden Knowledge quest chain • Badlands.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Pre-activate before damage-breakable crowd control, or use for a risky escape.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Travel / repositioning niche; costs health, mana and an off-hand equipment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+7 Intellect. Self-cost: 100–500 health and 100–500 mana every 2 seconds. Activate before damage-breakable crowd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Not an all-CC trinket. Damage ticks do not remove ordinary stuns; you can kill yourself.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https://www.60.tools/items/4984-skull-of-impending-doom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Harm Prevention Belt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Absorbs up to 500 damage, with a possible engineering malfunction.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Up to 10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 hour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235. Classic use: Engineering 215.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pre-planned absorb at the cost of your normal belt.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Small defensive buffer; compare against lost raid stats.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66 armor and +6 Stamina.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Backfire risk. The long duration is not 500 absorption every hit.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https://www.60.tools/items/10721-gnomish-harm-prevention-belt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Azure Silk Belt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+15% swimming speed while equipped.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None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Tailoring 160. No Tailoring use requirement shown.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Crafted; buy from a tailor / Auction House.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Water escapes and routes; not a general land-speed belt.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Swimming objectives and underwater travel.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26 armor. Equip for water travel; the belt replaces your normal waist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Also grants +5 Stamina. The movement bonus applies to swimming.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https://www.60.tools/items/7052-azure-silk-belt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Deepdive Helmet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Lets you breathe underwater 100% longer.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None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250. Classic use: Engineering 230.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helmet.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Longer underwater escape routes.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Underwater exploration and quest objectives.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49 armor and +4 Stamina.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Extends your breath timer; it does not provide unlimited underwater breathing.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https://www.60.tools/items/10506-deepdive-helmet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Cloaking Device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Grants invisibility for 10 seconds.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 hour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220. Classic use: Engineering 200.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Crafted; also a reagent for Emergency Field Cloak.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Invisibility for repositioning or setting up an approach.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Invisibility for positioning and travel.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Emergency Field Cloak is a separate trinket crafted using this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Invisibility alone does not guarantee a combat reset.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https://www.60.tools/items/4397-gnomish-cloaking-device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Helm of Fire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331 Fire damage immediately, then 132 Fire damage over time.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DoT: 8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Leatherworking 245. No Leatherworking use gate shown.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Crafted; tradeable before equipping.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Extra ranged pressure / finisher when your class lacks one.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Small damage-use option; evaluate the lost helmet stats.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118 armor, +17 Agility, +10 Stamina and +5 Fire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follow-up DoT can spoil your own damage-breakable crowd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https://www.60.tools/items/8348-helm-of-fire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Arcanite Dragonling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Summons an Arcanite Dragonling to fight for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 hour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320. Classic use: Engineering 300.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guardian.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Additional pressure; guardian attacks can break your crowd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Extra guardian damage.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Guardian attacks can break crowd control or pull nearby enemies.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https://www.60.tools/items/16022-arcanite-dragonling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Goblin Bomb Dispenser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Creates a mobile bomb that charges the nearest enemy for 315–385 Fire damage.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One bomb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230.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Goblin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Extra burst, but its nearest-enemy targeting limits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Situational damage; avoid unintended pulls.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bomb charges the nearest enemy; target selection is limited.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https://www.60.tools/items/10587-goblin-bomb-dispenser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Minor Recombobulator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Removes Polymorph from a friendly target; restores 202–338 health and 96–160 mana.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Instant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165. Classic use: Engineering 140.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teammate-save tool against Polymorph.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relevant where a removable Polymorph / resource recovery matters.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Removes Polymorph from a friendly target; it is not a general cleanse.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https://www.60.tools/items/4381-minor-recombobulator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Darkmoon Card: Maelstrom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Melee attacks can trigger 200–300 Nature damage.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Proc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Darkmoon Elementals Deck turn-in.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extra melee damage; cannot be timed like an on-use burst trinket.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Compare actual proc contribution against raid stat trinkets.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Passive proc damage cannot be timed like an on-use effect.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https://www.60.tools/items/19289-darkmoon-card-maelstrom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Glimmering Mithril Insignia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100 passive armor; on use grants +10 all resistances and Fear immunity.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30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Classic use requirement: Blacksmithing 225.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Blacksmith quest: Did You Lose This? • reference quest level 50.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Potential preemptive anti-Fear window.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 encounter-specific Fear prevention.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100 passive armor; +10 all resistances during the use effect.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“Grants immunity” does not establish that you can activate it while already feared.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https://www.60.tools/items/10418-glimmering-mithril-insignia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Luffa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Removes one Bleed. In / on water, removes all Bleeds, Diseases and Poisons.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Instant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Quest: Incendosaurs? Whateverosaur is More Like It • Searing Gorge.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Bleed cleanse, with a powerful terrain-specific upgrade.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 cleanse option for removable encounter debuffs.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expanded cleanse is conditional on water. Not a universal raid-mechanic removal button.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https://www.60.tools/items/19141-luffa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Arena Grand Master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Absorbs 810–1,350 damage; +12 Dodge. Takes 6% less damage only in Battle Ring / The Maul.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Shield: 20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Arena Grandmaster quest; Classic route requires 12 Arena Master hand-ins.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Flexible defensive absorb for a planned fight.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Emergency absorb; compare survival value against lost raid stats.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listed +12 Dodge is not +12%. The 6% reduction is regional, not a blanket BG / raid bonus.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https://www.60.tools/items/19024-arena-grand-master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Tidal Charm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Stuns a target for 3 seconds. Against Naga: 5 seconds and 80% cooldown refund.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3 sec; Naga: 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Classic source: Prince Nazjak • Arathi Highlands.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ranged stun outside your normal class kit.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Useful only on valid, non-immune enemies; do not assume raid bosses can be stunned.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Naga bonus does not apply to ordinary player opponents.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https://www.60.tools/items/1404-tidal-charm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Defender of the Timbermaw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Calls an ancestor that fights beside you and heals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20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Classic acquisition requirement: Timbermaw Hold Exalted.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The Root of All Evil quest / Timbermaw reward route.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Extra damage and healing; guardian AI matters.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Possible supporting guardian, not a guaranteed raid-healing cooldown.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Teachings of the Furbolgs, 2-piece: attacks may grant +40 Attack Power; healing casts may grant +20 Intellect for 15 seconds.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two-piece bonus requires Defender of the Barkskin in your other trinket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https://www.60.tools/items/21326-defender-of-the-timbermaw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Cannonball Runner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Classic: summons a cannon that shoots enemies in front of 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Classic: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Classic source: Cannon Master Willey, Stratholme.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Classic use: stationary pressure against enemies in front of the cannon.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Classic use: position-sensitive guardian damage.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These values describe the Classic version of item 13382.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https://www.60.tools/items/13382-cannonball-runner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Ancient Cornerstone Grimoire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Classic: summons a skeleton to protect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Classic: 1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Classic: no profession use requirement listed; uses the off-hand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Classic source: Onyxia.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Additional guardian pressure, with an off-hand gear tradeoff.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Classic use: an additional guardian at the cost of your off-hand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Classic stats: +11 Spirit, +15 Intellect and +17 Stamina.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These values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https://www.60.tools/items/17067-ancient-cornerstone-grimoire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Book of the Dead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Classic: summons a skeleton to protect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Classic: 1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Classic: no profession use requirement listed; uses the off-hand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Classic source: Balnazzar, Stratholme.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Guardian pressure; not an independently controlled Hunter-style pet.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Classic use: extra guardian damage with an off-hand equipment tradeoff.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Classic stats: +10 Intellect, +15 Stamina and +8 Spirit.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These values describe the Classic version of item 13353.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https://www.60.tools/items/13353-book-of-the-dead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Battle Chicken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Summons a Battle Chicken to fight for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1.5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250. Classic use: Engineering 230.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Gnomish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Added pressure, but attacks can break your CC.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Additional damage from the summoned Battle Chicken.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summon duration is 90 seconds. Guardian attacks can break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https://www.60.tools/items/10725-gnomish-battle-chicken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Shrink Ray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Attempts to reduce the target’s Attack Power by 250; can malfunction.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225. Classic use: Engineering 205.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Potential anti-physical debuff, with backfire risk.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 Attack Power reduction against eligible enemies; boss immunity can limit its use.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250 Attack Power is NOT 250 less damage on every hit.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https://www.60.tools/items/10716-gnomish-shrink-ray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Linken's Boomerang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113–187 Physical damage; chance of a 2-second stun OR a 10-second disarm.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Stun: 2 sec / disarm: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Quest: It’s Dangerous to Go Alone • Un’Goro chain.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Ranged utility with a possible control payoff.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Niche interrupt / disarm use on susceptible enemies.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stun is not guaranteed. This is not a reliable Tidal Charm replacement.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https://www.60.tools/items/11905-linkens-boomerang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World Enlarger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Makes the world appear larger by shrinking your character.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5 min or until attacking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 hour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260. Classic use: Engineering 250 + Gnomish specialization.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Visual / novelty use; a smaller model may be less conspicuous.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Appearance effect; no combat-stat bonus listed.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“Attracts less attention” does NOT mean mechanical threat reduction or a smaller combat hitbox.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https://www.60.tools/items/18660-world-enlarger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Catseye Ultra Goggles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Increases effective stealth-detection level by 3.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None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240. Classic use: Engineering 220.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goggles.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dedicated stealth-detection swap for Rogue matchups.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Limited to situations with relevant stealth detection.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47 armor.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Not automatic detection of every stealthed enemy. You give up your normal helmet stats.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https://www.60.tools/items/10501-catseye-ultra-goggles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Death Ray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Charges using your life force, then discharges damage. Tooltip: double damage to Gnomes.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Charge / burst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260.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Gnomish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High-variance burst with a self-damage / setup tradeoff.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Not a substitute for measured sustained raid DPS.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Damage varies; the listed effect does not specify a fixed damage range.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https://www.60.tools/items/10645-gnomish-death-ray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Spider Belt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Removes immobilizing effects and grants immunity to them for 5 seconds.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5 sec immunity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Tailoring 165. No Tailoring use gate shown.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Crafted; tradeable before equipping.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root escape, including relevant immobilizes such as Frost Nova.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 root removal on eligible mechanics.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27 armor and +8 Intellect.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Not a general stun break. “Immobilizing” should not be expanded to every slow or CC.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https://www.60.tools/items/4328-spider-belt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Barov Peasant Caller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Classic: calls three Barov servants to fight for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Classic: 20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The Last Barov quest chain; IDs 14022 (Horde) / 14023 (Alliance).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Multiple attackers, with damage-breakable-CC and pathing risks.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Classic use: guardian damage with targeting and pathing tradeoffs.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Classic faction variants: 14022 for Horde and 14023 for Alliance.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https://www.60.tools/items/14022-barov-peasant-caller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Nifty Stopwatch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+40% run speed.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Quest: This Is Going to Be Hard • Badlands chain.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Pursuit or retreat without Engineering.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Travel or repositioning when the gear tradeoff is worthwhile.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Movement speed does not remove roots.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https://www.60.tools/items/2820-nifty-stopwatch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Net-o-Matic Projector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Attempts to net the target; the device can also entangle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Root: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230. Classic use: Engineering 210.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Gnomish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Catch / peel tool with a self-root backfire.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Control susceptible trash; not an assumed boss-control option.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 root prevents movement, not casting or attacking. Backfire can lose the fight.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https://www.60.tools/items/10720-gnomish-net-o-matic-projector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Mind Control Cap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Attempts to control a Humanoid; can backfire.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Up to 20 sec listed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255. Classic use: Engineering 215.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Gnomish Engineering helmet.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Potential control in an outnumbered fight; the listed maximum is not a guaranteed player duration.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useful where the intended target is valid and not immune.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50 armor and +14 Spirit.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Backfires, diminishing returns and player-duration limits can change the outcome.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https://www.60.tools/items/10726-gnomish-mind-control-cap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Furbolg Medicine Pouch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Heals 100 health per second: up to 1,000 total base healing.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20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Classic requirement: Timbermaw Hold Honored.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Classic vendor: Gorn One Eye, Timbermaw Hold.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Activate ahead of a safe recovery window.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Self-healing at the cost of the off-hand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+10 Stamina. Healing arrives over 10 seconds.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Requires the off-hand slot and a long cooldown.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https://www.60.tools/items/16768-furbolg-medicine-pouch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Gyrofreeze Ice Reflector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Reflects eligible Frost spells; also gives +15 Frost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280. Classic use: Engineering 260.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reflector.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Time the window against an incoming Frost spell.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works on reflectable mechanics; not generic magic immunity.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Only eligible Frost spells reflect. A boss’s area attack may not qualify.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https://www.60.tools/items/18634-gyrofreeze-ice-reflector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Hyper-Radiant Flame Reflector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Reflects eligible Fire spells; also gives +18 Fire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310. Classic use: Engineering 290.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reflector.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Time the window against an incoming Fire spell.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works on reflectable mechanics; not generic magic immunity.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Only eligible Fire spells reflect. A boss’s area attack may not qualify.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https://www.60.tools/items/18638-hyper-radiant-flame-reflector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Ultra-Flash Shadow Reflector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Reflects eligible Shadow spells; also gives +20 Shadow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320. Classic use: Engineering 300.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reflector.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Time the window against an incoming Shadow spell.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works on reflectable mechanics; not generic magic immunity.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Only eligible Shadow spells reflect. A boss’s area attack may not qualify.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https://www.60.tools/items/18639-ultra-flash-shadow-reflector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Insignia of the Horde — Rogue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Legacy Rogue insignia: removes Charm, Fear and Polymorph.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Instant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Rogue only. Classic rank requirement: Grunt.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PvP vendor.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Legacy class-specific escape coverage.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Situational CC removal, where the encounter allows 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Greater Insignia is a separate item with broader control-removal text.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https://www.60.tools/items/18849-insignia-of-the-horde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Duskbat Drape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Classic: passively reduces damage from falling.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None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Rogue class quest reward; no Engineering needed in Classic.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The Azure Key • Rogue Sunken Temple class quest route.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non-Engineering fall-damage swap, not immunity to arbitrary heights.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Safer terrain travel with a cloak-slot tradeoff.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Classic stat: +14 Agility.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These values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https://www.60.tools/items/19982-duskbat-drape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Parachute Cloak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Slows your falling speed.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245. Classic use: Engineering 225.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Crafted; also used for a new disposable parachute recipe.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Terrain escapes and controlled descents.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Travel / fall-management utility, including awkward dungeon terrain.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30 armor and +8 Agility.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Activate before impact and account for the 10-second duration.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https://www.60.tools/items/10518-parachute-cloak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Rocket Boots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Large running-speed burst, with malfunction risk.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20 sec listed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245. Classic use: Engineering 225.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Gnomish Engineering boots.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Chase / escape utility at the cost of your normal boots.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Movement when malfunctions and gear loss are acceptable.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41 armor.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Malfunctions are a risk when using the boots to escape.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https://www.60.tools/items/10724-gnomish-rocket-boots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Goblin Rocket Boots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Large running-speed burst; the boots may explode.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20 sec listed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245.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Goblin Engineering boots.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Aggressive movement option with a destruction / malfunction risk.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Travel utility with the risk of a malfunction or destroyed boots.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41 armor. This is a separate item from Gnomish Rocket Boots.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 crafting requirement does not by itself establish a use requirement.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https://www.60.tools/items/7189-goblin-rocket-boots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Goblin Rocket Helmet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Charges and incapacitates the target; damage wakes them. Also briefly stuns the user.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Up to 30 sec listed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20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265. Classic use: Engineering 235.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Goblin Engineering helmet.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Isolate a target / set up a reset, rather than keep attacking into the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susceptible trash / targets; not assumed to work on bosses.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50 armor and +15 Stamina. The listed duration is a maximum; player duration can be shorter.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Not a 30-second unbreakable stun. Player caps, DR and self-stun matter.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https://www.60.tools/items/10588-goblin-rocket-helmet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Renataki's Charm of Trickery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Instantly restores 60 Energy.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Instant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3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Rogue only.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Classic: Zul’Gurub Edge of Madness class-trinket collection quest.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Controlled resource injection for a burst or control sequence.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 melee burst / cooldown alignment; avoid wasting Energy at cap.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Classic acquisition is a class-trinket collection quest, not a single boss drop.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https://www.60.tools/items/19954-renatakis-charm-of-trickery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Spider Swarm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Summons a swarm of spiders to protect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Bag-use summon; no equipped trinket slot listed.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Reported source: Creepthess • Hillsbrad Foothills.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Multiple attackers add pressure but can break your crowd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 guardian damage; survival and target selection affect its value.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Spider Swarm is a summon item, separate from Smolderweb’s Eye.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https://www.60.tools/items/282720-spider-swarm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Dragonbreath Chili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Melee attacks can trigger a burst of flame for 10 minutes.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5% proc chance</a:t>
            </a:r>
            <a:endParaRPr/>
          </a:p>
          <a:p xmlns:a="http://schemas.openxmlformats.org/drawingml/2006/main">
            <a:r>
              <a:t>10 sec proc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Cooking 200 to craft. Level 25 to use.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 with Recipe: Dragonbreath Chili using 1 Mystery Meat, 1 Small Flame Sac and 1 Hot Spices.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Extra damage while attacking in melee. The flame is a random proc, so it cannot be timed on demand.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 damage consumable for fights with sustained melee contact. Refresh the buff after 10 minutes.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Triggers from melee attacks. The 10-second cooldown applies to the fire-breath proc.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https://www.wowhead.com/forever/item=12217/dragonbreath-chili</a:t>
            </a:r>
            <a:endParaRPr/>
          </a:p>
          <a:p xmlns:a="http://schemas.openxmlformats.org/drawingml/2006/main">
            <a:r>
              <a:t>https://www.wowhead.com/forever/spell=15852/dragonbreath-chili</a:t>
            </a:r>
            <a:endParaRPr/>
          </a:p>
          <a:p xmlns:a="http://schemas.openxmlformats.org/drawingml/2006/main">
            <a:r>
              <a:t>https://www.wowhead.com/forever/spell=15906/dragonbreath-chili</a:t>
            </a:r>
            <a:endParaRPr/>
          </a:p>
          <a:p xmlns:a="http://schemas.openxmlformats.org/drawingml/2006/main">
            <a:r>
              <a:t>https://foreverdb.net/item/12217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Dog Whistle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Summons a tracking hound; +5 Shadow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3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Classic: 10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Equipped trinket.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Houndmaster Loksey • Scarlet Monastery: Library.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Guardian pressure from an equipped trinket.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Extra guardian pressure; compare with normal trinket damage and pet uptime.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Occupies a trinket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https://www.60.tools/items/3456-dog-whistle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Adaptive Combat Assistant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+20 Expertise; absorbs 450 damage. If the shield ends early, deals 100 Nature damage to nearby enemies.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15 sec shield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Absorb plus a conditional nearby damage burst.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 defensive melee option, not automatically best-in-slot.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https://www.60.tools/items/272437-adaptive-combat-assistant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Cleansed Vilebranch Icon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+7 Critical Strike rating; +8 spell damage / healing, tripled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critical strike and spell damage / healing stats, with a terrain bonus.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Spell damage / healing rises from +8 to +24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tripled spell damage / healing value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https://www.60.tools/items/270276-cleansed-vilebranch-icon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Cleansed Vilebranch Medallion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+7 Hit rating; +14 Attack Power, tripled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Hit and Attack Power, with a terrain bonus.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Attack Power rises from +14 to +42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tripled Attack Power value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https://www.60.tools/items/270275-cleansed-vilebranch-medallion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Cursed Murloc Eye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Spells and attacks add 2 Shadow damage; 4× that amount against Murlocs.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Listed drop: Gelihast • Blackfathom Deeps.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Small additional Shadow damage on qualifying attacks and spells.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More interesting against Murlocs than normal raid bosses.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4× creature bonus is not a general player-damage multiplier.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https://www.60.tools/items/273840-cursed-murloc-eye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Darkspear Voodoo Seal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+7 Stamina; 3 mana / 5 sec, with +6 more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Stamina and mana regeneration.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3 mana / 5 sec normally; 9 mana / 5 sec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additional mana regeneration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https://www.60.tools/items/272059-darkspear-voodoo-seal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Darkspear Voodoo Seal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+10 Stamina; 5 mana / 5 sec, with +10 more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Stamina and mana regeneration.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5 mana / 5 sec normally; 15 mana / 5 sec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additional mana regeneration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https://www.60.tools/items/272061-darkspear-voodoo-seal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Defender of the Barkskin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Summons a Barkskin Ancestor to fight and heal; pairs with Defender of the Timbermaw.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20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Guardian damage plus supporting healing.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Guardian healing and damage; the set bonus consumes both trinket slots.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Teachings of the Furbolgs (2): attacks may grant +40 Attack Power; healing casts may grant +20 Intellect for 15 seconds. Both trinkets consume both of your trinket slots.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https://www.60.tools/items/268873-defender-of-the-barkskin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Defender's Grip Stabilizer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+13 Defense; on use +8% block chance, doubled in Strongholds / Cities.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Shield-user anti-melee option; stronger only in the listed terrain.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Conditional tank cooldown; block is not universal damage reduction.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Requires a setup that can block. Do not assume every raid is flagged as a Stronghold.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https://www.60.tools/items/272440-defenders-grip-stabilizer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Dormant Heart of the Mountain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Specified large heals cast in combat grant up to +40 healing and +13 damage.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15 sec buff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Crafted: Enchanting 285.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Sustained healer support when you can land the qualifying casts.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Relevant to Greater Heal, Healing Touch, Healing Wave and Holy Light users.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+7 each Fire, Nature, Frost and Shadow Resistance. This is not triggered by every healing spell.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https://www.60.tools/items/249473-dormant-heart-of-the-mountain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Emergency Field Cloak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Grants invisibility. Despite its name, the item occupies a trinket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Engineering craft.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Craft: Engineering 245; uses Gnomish Cloaking Device + SAF-T Casing.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Potential reposition / ambush tool.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Invisibility for positioning and travel.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Occupies a trinket slot. Invisibility alone does not guarantee a combat reset.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https://www.60.tools/items/260806-emergency-field-cloak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Enriched Seal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+10 Stamina; 5 mana / 5 sec, with +10 more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Stamina and mana regeneration.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5 mana / 5 sec normally; 15 mana / 5 sec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additional mana regeneration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https://www.60.tools/items/271903-enriched-seal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Enriched Seal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+7 Stamina; 3 mana / 5 sec, with +6 more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Stamina and mana regeneration.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3 mana / 5 sec normally; 9 mana / 5 sec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additional mana regeneration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https://www.60.tools/items/271905-enriched-seal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Everlook Delivery Bot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After 6–8 spells / attacks hit the marked target, deals 467 Fire damage; snowy areas halve the hit count.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Delayed burst that rewards repeated hits on the marked target.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Delayed Fire damage after the required number of hits.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+20 Frost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https://www.60.tools/items/274760-everlook-delivery-bot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Everlook Pathcarver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607 Physical damage split across up to 4 nearby enemies; double damage to Plants.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Nearby multi-target burst; split damage is not full damage per target.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 trash-cleave tool; stronger versus valid Plant targets.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+20 Nature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https://www.60.tools/items/274759-everlook-pathcarver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EZ and SAF Field Transporter: Mt. Hyjal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Teleports to Kaylaena’s Workshop on Mount Hyjal; high malfunction risk.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Binds when used.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Craft: Engineering 320.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Regional travel utility.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Travel convenience for the Mount Hyjal area.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transporter has a high malfunction risk.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https://www.60.tools/items/260821-ez-and-saf-field-transporter-mt-hyjal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EZ-Thro Bronze Mortar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100 Fire damage in a 5-yard radius plus 2 seconds of damage-breakable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CC: 2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210.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Crafted: Engineering 210.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Area peel / setup, especially before switching targets.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Interrupt or control eligible trash; do not assume bosses are affected.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 trinket, not simply a stack of thrown grenades. Damage breaks the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https://www.60.tools/items/260802-ez-thro-bronze-mortar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EZ-Thro Field Transporter: Gadgetzan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Transports you to Gadgetzan in Tanaris.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Binds when used.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Crafted: Engineering 320.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Regional travel utility.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Regional travel convenience.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https://www.60.tools/items/260819-ez-thro-field-transporter-gadgetzan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Frozen Heart of the Mountain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+9 Hit rating; on use +29 Frost / Shadow spell damage, doubled in Snowy areas.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Craft: Enchanting 285.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School-specific offensive window; snowy terrain can improve 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Compare to other caster trinkets under the actual raid’s terrain flag.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+7 each Fire, Nature, Frost and Shadow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https://www.60.tools/items/249469-frozen-heart-of-the-mountain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Gnomish Poultryizer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Attempts to turn a target into a chicken; can malfunction.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Up to 15 sec listed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320.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Crafted: Engineering 320.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Additional transform-style control if the target / PvP rules permit.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Control susceptible enemies; not assumed to work on bosses.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 transformation effect can have player-duration, break and immunity restrictions.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https://www.60.tools/items/260824-gnomish-poultryizer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Golden Banana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+16 to all attributes. In Forest / Grassland: both effect and duration are doubled.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15 sec; terrain: 30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timed stat window; terrain changes its size.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 stat cooldown: +16 attributes for 15 seconds, or +32 for 30 seconds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doubled effect and duration depend on Forest / Grassland terrain.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https://www.60.tools/items/270226-golden-banana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Greater Insignia of the Alliance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Removes movement-impairing effects and effects causing loss of character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Instant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PvP reward or vendor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Broad escape coverage, unlike the older class-specific insignia.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useful against removable control; boss-specific exclusions may exist.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This item is separate from the older class-specific insignia.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https://www.60.tools/items/274445-greater-insignia-of-the-alliance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Greater Insignia of the Horde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Removes movement-impairing effects and effects causing loss of character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Instant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PvP reward or vendor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Broad escape coverage, unlike the older class-specific insignia.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useful against removable control; boss-specific exclusions may exist.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This item is separate from the older class-specific insignia.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https://www.60.tools/items/274444-greater-insignia-of-the-horde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Highborne Research Tablet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Chance on hit: 75 Arcane damage; double damage to Naga and Satyrs.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 proc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Proc damage rather than a controlled burst cooldown.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Conditional proc damage, doubled against Naga and Satyrs.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extra creature damage is not a player-wide bonus.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https://www.60.tools/items/260205-highborne-research-tablet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Jewel of the Guard Captain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+7 Critical Strike rating; +8 spell damage / healing, tripled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critical strike and spell damage / healing stats, with a terrain bonus.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Spell damage / healing rises from +8 to +24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tripled spell damage / healing value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https://www.60.tools/items/270225-jewel-of-the-guard-captain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Lichbane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Stuns a valid Undead creature target for 6 seconds.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6 sec listed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Not a general anti-Forsaken trinket: race name is not creature classification.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Potentially useful against susceptible Undead trash.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+4 Fire, Frost, Arcane, Nature and Shadow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An Undead creature restriction does not automatically include Forsaken players or immune bosses.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https://www.60.tools/items/275347-lichbane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Lookie's Spyglass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Lets you look into the distance; +1 Spirit.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Listed drop: Cookie • The Deadmines.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Long-distance viewing for scouting and exploration.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Exploration / camera utility; not a raid damage cooldown.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Optical zoom does not imply increased attack or spell range.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https://www.60.tools/items/273298-lookies-spyglass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Mark of the Red Flight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Absorbs 570 Fire damage and heals for damage absorbed; +12 Attack Power versus Dragonkin.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School-specific defense when incoming damage is Fire.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 Fire encounter utility, subject to actual boss / item rules.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Not an all-school shield. The Dragonkin attack-power bonus is also conditional.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https://www.60.tools/items/282778-mark-of-the-red-flight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Mirage Mirror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+25% run speed; out of combat in Desert terrain, adds another 25% and invisibility.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General speed use; the invisibility has strict terrain and combat conditions.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Desert travel and repositioning utility.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invisibility requires Desert terrain and being out of combat.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https://www.60.tools/items/277844-mirage-mirror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Molten Heart of the Mountain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+2 weapon damage; on use +55 Attack Power, doubled in Volcanic areas.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Crafted: Enchanting 285.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Physical damage window with a terrain-dependent bonus.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Attack Power bonus: +55 normally, +110 in Volcanic terrain.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+7 each Fire, Nature, Frost and Shadow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https://www.60.tools/items/249470-molten-heart-of-the-mountain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Mysticbloom Seed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Self-stuns while healing 1,480 health; Forest / Grassland also grants +10 Stamina for 10 minutes.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Self-stun / heal: 8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Large recovery with a severe loss-of-control tradeoff.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Only use in a safe recovery window, not when movement or casts are mandatory.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Not a free instant heal: the self-stun can get you killed.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https://www.60.tools/items/277910-mysticbloom-seed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Parachute-Priest Pager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Summons a Parachute-Priest that assists in healing allies; +20 Shadow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Supporting guardian healing; targeting and survival affect its value.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Additional healing from a short-lived guardian.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Despite its name, the use effect is a healing summon, not a parachute for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https://www.60.tools/items/274761-parachute-priest-pager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Relentless Raider's Seal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+10 Stamina; +4 all resistances, with +8 more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Stamina and resistances.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+4 all resistances normally; +12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extra +8 resistance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https://www.60.tools/items/272060-relentless-raiders-seal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Relentless Raider's Seal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+7 Stamina; +3 all resistances, with +5 more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Stamina and resistances.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+3 all resistances normally; +8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Level 33 variant: +7 Stamina.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extra +5 resistance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https://www.60.tools/items/272062-relentless-raiders-seal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Roogug's Severed Head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+6 Spirit; horrifies and silences nearby Swine targets for 5 seconds.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Listed drop: Roogug • Razorfen Kraul.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Control against valid Swine targets; it is not a general player fear or silence.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Potential control of eligible swine-type dungeon enemies.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Affects nearby Swine; the item text does not specify the radius.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https://www.60.tools/items/274152-roogugs-severed-head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SAF-T Emergency Ripper: Everlook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Teleports to Everlook in Winterspring; technical problems may occur.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Binds when used.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Craft: Engineering 320.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Regional travel utility.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Travel convenience.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transporter can malfunction.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https://www.60.tools/items/260820-saf-t-emergency-ripper-everlook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Satchel of Potions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Triggers a random potion effect.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Quest rewards: Changing Tastes / Heartwoven • reference quest level 31.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An unpredictable effect rather than a dependable heal or burst cooldown.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Its value depends on the random outcome.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random effect makes this unreliable as an emergency recovery tool.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https://www.60.tools/items/280766-satchel-of-potions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Scented Runewood Brooch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Charms an out-of-combat Furbolg for 20 sec; attacks / harmful casts against Furbolgs can proc 105 Nature damage.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Charm: 20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Not a general player mind-control trinket.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Furbolg-specific control / damage, when the target is eligible.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target must be a Furbolg and out of combat for the charm.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https://www.60.tools/items/269741-scented-runewood-brooch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Serenity Field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+42 healing and +14 spell damage; on use grants +72 Spirit.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15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Healer-oriented stat / regeneration window.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Spirit is not automatically full mana regeneration while casting; evaluate your class mechanics.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https://www.60.tools/items/272439-serenity-field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Thaelemaches' Talisman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+18 Attack Power, +6 Fire / Shadow Resistance; fears nearby Demons.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Fear: 6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Potential use on valid demon pets, not a generic fear of every player.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Demon-specific control; immune bosses remain a limitation.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Fear is limited to eligible Demons.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https://www.60.tools/items/276337-thaelemaches-talisman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Toy Soldier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+16 health / 5 sec; on use +3% Dodge, doubled in Strongholds / Cities.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20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timed anti-melee avoidance option.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Avoidance / regeneration tradeoff, not guaranteed incoming-damage reduction.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name does not mean it summons a soldier; its listed use grants Dodge.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https://www.60.tools/items/274386-toy-soldier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Transformative Cocoon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Absorbs 280 damage and self-stuns; when the stun expires, grants +60% run speed.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Stun: 5 sec → speed: 8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Quest: The Broodmother • reference quest level 31.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Delayed escape setup; dangerous when enemies can burn through the absorb.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Safe-window recovery / movement setup, not an immediate emergency sprint.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self-stun delays the movement bonus.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https://www.60.tools/items/276895-transformative-cocoon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Volunteer's Lucky Seal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+7 Stamina; +3 all resistances, with +5 more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Stamina and resistances.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+3 all resistances normally; +8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extra +5 resistance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https://www.60.tools/items/271904-volunteers-lucky-seal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Volunteer's Lucky Seal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+10 Stamina; +4 all resistances, with +8 more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Passive; no active cooldown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Passive Stamina and resistances.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+4 all resistances normally; +12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extra +8 resistance applies only in Forest / Grassland.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https://www.60.tools/items/271906-volunteers-lucky-seal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Wastewanderer Rations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Well Fed buffs decay 50% more slowly. The effect gains another 50% in Wasteland areas.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Passive while equipped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Preserves food buffs during outdoor play, with a stronger effect in Wasteland terrain.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Food-buff utility at the cost of a combat trinket slot.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effect changes buff decay speed. The extra terrain bonus applies only in Wasteland areas.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https://metaforge.app/wow-forever/database/armor/wastewanderer-rations</a:t>
            </a:r>
            <a:endParaRPr/>
          </a:p>
          <a:p xmlns:a="http://schemas.openxmlformats.org/drawingml/2006/main">
            <a:r>
              <a:t>https://theforeverera.com/en/items/277950/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Weakness Analyzer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+22 Spell Power; on use +5% spell / attack critical chance until a non-periodic critical effect occurs.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Up to 20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setup buff for a possible early critical effect.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Not 20 seconds of guaranteed uninterrupted +5% crit.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buff ends at the qualifying critical effect; its proc / termination details matter.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https://www.60.tools/items/272438-weakness-analyzer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Winds of Tanaris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Slows nearby enemies by 50% for 10 seconds. The slow increases to 80% in Desert areas.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10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Cooldown / proc: 5 min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Slow nearby pursuers or keep enemies in range. The strongest slow requires Desert terrain.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Control susceptible enemies. Passive stats add +16 Attack Power and +12 Nature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Details: +16 Attack Power and +12 Nature Resistance.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80% slow applies only in Desert areas. Immune enemies remain unaffected.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https://www.wowhead.com/forever/item=286556/winds-of-tanaris</a:t>
            </a:r>
            <a:endParaRPr/>
          </a:p>
          <a:p xmlns:a="http://schemas.openxmlformats.org/drawingml/2006/main">
            <a:r>
              <a:t>https://metaforge.app/wow-forever/database/armor/winds-of-tanaris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Worgenbane Talisman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+2 mana / 5 sec; stuns a valid Worgen target.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4 sec listed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Listed drop: Commander Springvale • Shadowfang Keep.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Not a universal player stun.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Specialized control of susceptible Worgen enemies.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stun is limited to eligible Worgen targets.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https://www.60.tools/items/273643-worgenbane-talisman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EZ-Thro Dark Bomb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450 Fire damage in a 5-yard radius, plus 4 seconds of damage-breakable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CC: 4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320.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explosive.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Area setup / peel; additional damage wakes controlled targets.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Damage plus control on eligible trash; bosses may ignore CC.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Additional damage breaks the 4-second control effect.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https://www.60.tools/items/260817-ez-thro-dark-bomb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Goblin Sapper Charge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450–750 Fire damage to nearby enemies; also deals 375–625 damage to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Instant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205.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Goblin Engineering explosive.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Group burst when you can survive the self-damage.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Area damage on packs; plan your health and the encounter timing.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The explosion also damages you; leave enough health to survive 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https://www.60.tools/items/10646-goblin-sapper-charge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Iron Grenade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132–218 Fire damage in a 3-yard radius, plus 3 seconds of damage-breakable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CC: 3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175.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explosive.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ranged setup / peel; stop damage when preserving the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Damage and interruption on eligible trash; bosses may ignore the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Additional damage breaks the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https://www.60.tools/items/4390-iron-grenade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Thorium Grenade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300–500 Fire damage in a 3-yard radius, plus 3 seconds of damage-breakable control.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CC: 3 sec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280.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explosive.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Higher-damage grenade with a control window.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Area damage / control where enemies are susceptible.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More damage than Iron Grenade; the listed control duration is still 3 seconds.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https://www.60.tools/items/15993-thorium-grenade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Compact Harvest Reaper Kit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Creates a Compact Harvest Reaper that fights for you.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Up to 10 min / until killed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175.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kit.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Another guardian-pressure option; pathing and attacks can spoil a reset.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Additional guardian damage, with target-selection and extra-pull risks.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Guardian attacks can break your crowd control and spoil a reset.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https://www.60.tools/items/4391-compact-harvest-reaper-kit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Goblin Jumper Cables XL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Attempts to resurrect a dead player. Cannot be used in combat.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Attempted resurrection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285.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Recovery outside combat; not a mid-fight resurrection.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A wipe-recovery tool when an eligible user survives and leaves combat.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Resurrection can fail and cannot be attempted in combat.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https://www.60.tools/items/18587-goblin-jumper-cables-xl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Major Recombobulator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Effect: Removes Polymorph from a friendly target; restores 500–832 health and 228–380 mana.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Duration: Instant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Requirements: Craft: Engineering 285.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Acquisition: Crafted Engineering item.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PvP: A teammate-save option with greater resource restoration than Minor Recombobulator.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PvE: Resource / Polymorph utility where applicable; not a general cleanse.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Gameplay note: Removes Polymorph from a friendly target; it is not a general cleanse.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Item data: 60.tools, client build 1.60.1.70425. Values marked Classic describe the Classic version.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PvP and PvE use cases are strategic interpretations of the item effects.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https://www.60.tools/items/18637-major-recombobulator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More items in the Forever catalog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Sources:</a:t>
            </a:r>
            <a:endParaRPr/>
          </a:p>
          <a:p xmlns:a="http://schemas.openxmlformats.org/drawingml/2006/main">
            <a:r>
              <a:t>https://us.forums.blizzard.com/en/wow/t/wow-forever-beta-development-notes-%E2%80%93-updated-october-15/2360696/6</a:t>
            </a:r>
            <a:endParaRPr/>
          </a:p>
          <a:p xmlns:a="http://schemas.openxmlformats.org/drawingml/2006/main">
            <a:r>
              <a:t>https://www.wowhead.com/forever/item=231877/tylers-balanced-bobble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versatile toolkit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89afc5de0f4771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77dd54a7444c19" /><Relationship Type="http://schemas.openxmlformats.org/officeDocument/2006/relationships/slideLayout" Target="/ppt/slideLayouts/slideLayout1.xml" Id="R7e64e3ae4f71485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64e3ae4f714855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iberation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iberation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470f1e0bc42cb" /><Relationship Type="http://schemas.openxmlformats.org/officeDocument/2006/relationships/image" Target="/ppt/media/image.jpeg" Id="R1b1d879c1f08478e" /><Relationship Type="http://schemas.openxmlformats.org/officeDocument/2006/relationships/notesSlide" Target="/ppt/notesSlides/notesSlide1.xml" Id="R7f7320d264df4a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e58791df54871" /><Relationship Type="http://schemas.openxmlformats.org/officeDocument/2006/relationships/image" Target="/ppt/media/image2.jpeg" Id="R097c3e6fcf2d41ba" /><Relationship Type="http://schemas.openxmlformats.org/officeDocument/2006/relationships/notesSlide" Target="/ppt/notesSlides/notesSlide2.xml" Id="Rd6d2bfd06a9d46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cc39e1b4e4139" /><Relationship Type="http://schemas.openxmlformats.org/officeDocument/2006/relationships/image" Target="/ppt/media/image3.jpeg" Id="R0c51db06f0a74f77" /><Relationship Type="http://schemas.openxmlformats.org/officeDocument/2006/relationships/notesSlide" Target="/ppt/notesSlides/notesSlide3.xml" Id="R57d879e004c243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a85b7b5ba94192" /><Relationship Type="http://schemas.openxmlformats.org/officeDocument/2006/relationships/image" Target="/ppt/media/image4.jpeg" Id="Raed66984fb224824" /><Relationship Type="http://schemas.openxmlformats.org/officeDocument/2006/relationships/notesSlide" Target="/ppt/notesSlides/notesSlide4.xml" Id="Rb6ab3b12283148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c8f8a4a44843b6" /><Relationship Type="http://schemas.openxmlformats.org/officeDocument/2006/relationships/image" Target="/ppt/media/image5.jpeg" Id="Re0f415776afa43cd" /><Relationship Type="http://schemas.openxmlformats.org/officeDocument/2006/relationships/notesSlide" Target="/ppt/notesSlides/notesSlide5.xml" Id="R1e34b35d121c4f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e5b96800c4cee" /><Relationship Type="http://schemas.openxmlformats.org/officeDocument/2006/relationships/image" Target="/ppt/media/image6.jpeg" Id="R1219a4f7ba07458c" /><Relationship Type="http://schemas.openxmlformats.org/officeDocument/2006/relationships/notesSlide" Target="/ppt/notesSlides/notesSlide6.xml" Id="R3f00613b207746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e69fca3d945ab" /><Relationship Type="http://schemas.openxmlformats.org/officeDocument/2006/relationships/image" Target="/ppt/media/image7.jpeg" Id="R09956ae57af74413" /><Relationship Type="http://schemas.openxmlformats.org/officeDocument/2006/relationships/notesSlide" Target="/ppt/notesSlides/notesSlide7.xml" Id="Rd1ebc820596841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25255c38be46ab" /><Relationship Type="http://schemas.openxmlformats.org/officeDocument/2006/relationships/image" Target="/ppt/media/image8.jpeg" Id="R9af2dcd97f7b4395" /><Relationship Type="http://schemas.openxmlformats.org/officeDocument/2006/relationships/notesSlide" Target="/ppt/notesSlides/notesSlide8.xml" Id="R9e8c455311ad43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9f7c72f374823" /><Relationship Type="http://schemas.openxmlformats.org/officeDocument/2006/relationships/image" Target="/ppt/media/image9.jpeg" Id="R7733637443194385" /><Relationship Type="http://schemas.openxmlformats.org/officeDocument/2006/relationships/notesSlide" Target="/ppt/notesSlides/notesSlide9.xml" Id="R69c15e4784454e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a701fc2bbb47d9" /><Relationship Type="http://schemas.openxmlformats.org/officeDocument/2006/relationships/image" Target="/ppt/media/image10.jpeg" Id="R91f76d7a54244f73" /><Relationship Type="http://schemas.openxmlformats.org/officeDocument/2006/relationships/notesSlide" Target="/ppt/notesSlides/notesSlide10.xml" Id="R143de94c219742b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bc70d066c44eed" /><Relationship Type="http://schemas.openxmlformats.org/officeDocument/2006/relationships/image" Target="/ppt/media/image11.jpeg" Id="R39715bf47f094e76" /><Relationship Type="http://schemas.openxmlformats.org/officeDocument/2006/relationships/notesSlide" Target="/ppt/notesSlides/notesSlide11.xml" Id="Rfb1b5bed026e4a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6c367874924b5e" /><Relationship Type="http://schemas.openxmlformats.org/officeDocument/2006/relationships/image" Target="/ppt/media/image12.jpeg" Id="R874e415129ae4806" /><Relationship Type="http://schemas.openxmlformats.org/officeDocument/2006/relationships/notesSlide" Target="/ppt/notesSlides/notesSlide12.xml" Id="R50bda9698a5b449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dfb14af2f0497c" /><Relationship Type="http://schemas.openxmlformats.org/officeDocument/2006/relationships/image" Target="/ppt/media/image13.jpeg" Id="R4c96d7f1b99049da" /><Relationship Type="http://schemas.openxmlformats.org/officeDocument/2006/relationships/notesSlide" Target="/ppt/notesSlides/notesSlide13.xml" Id="R9b71b33d69d943a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ad45b6f2542da" /><Relationship Type="http://schemas.openxmlformats.org/officeDocument/2006/relationships/image" Target="/ppt/media/image14.jpeg" Id="R497147a14de346b5" /><Relationship Type="http://schemas.openxmlformats.org/officeDocument/2006/relationships/notesSlide" Target="/ppt/notesSlides/notesSlide14.xml" Id="R2aa3d4a27ed348c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a0775ad74492a" /><Relationship Type="http://schemas.openxmlformats.org/officeDocument/2006/relationships/image" Target="/ppt/media/image15.jpeg" Id="R76d9687910a74665" /><Relationship Type="http://schemas.openxmlformats.org/officeDocument/2006/relationships/notesSlide" Target="/ppt/notesSlides/notesSlide15.xml" Id="Rd94dd7d6c6d54f2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c6b995fb540bb" /><Relationship Type="http://schemas.openxmlformats.org/officeDocument/2006/relationships/image" Target="/ppt/media/image16.jpeg" Id="Rab9e2982e7154e84" /><Relationship Type="http://schemas.openxmlformats.org/officeDocument/2006/relationships/notesSlide" Target="/ppt/notesSlides/notesSlide16.xml" Id="R155b856da0f0487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ba67fb1a243dc" /><Relationship Type="http://schemas.openxmlformats.org/officeDocument/2006/relationships/image" Target="/ppt/media/image17.jpeg" Id="R78d8d2ce5afc4749" /><Relationship Type="http://schemas.openxmlformats.org/officeDocument/2006/relationships/notesSlide" Target="/ppt/notesSlides/notesSlide17.xml" Id="R6f404899b373407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a87ece0a94a94" /><Relationship Type="http://schemas.openxmlformats.org/officeDocument/2006/relationships/image" Target="/ppt/media/image18.jpeg" Id="Re8eb67924c4a4f19" /><Relationship Type="http://schemas.openxmlformats.org/officeDocument/2006/relationships/notesSlide" Target="/ppt/notesSlides/notesSlide18.xml" Id="Rfc0756313ef84c1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3c70460ef14474" /><Relationship Type="http://schemas.openxmlformats.org/officeDocument/2006/relationships/image" Target="/ppt/media/image19.jpeg" Id="Raf06eee22cd94ef1" /><Relationship Type="http://schemas.openxmlformats.org/officeDocument/2006/relationships/notesSlide" Target="/ppt/notesSlides/notesSlide19.xml" Id="R2f3f63ac696c4f3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fc79edf9e44c69" /><Relationship Type="http://schemas.openxmlformats.org/officeDocument/2006/relationships/image" Target="/ppt/media/image20.jpeg" Id="Rb56117af0cc94ad4" /><Relationship Type="http://schemas.openxmlformats.org/officeDocument/2006/relationships/notesSlide" Target="/ppt/notesSlides/notesSlide20.xml" Id="R74ebb16c09a142c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cb5d4fffba4026" /><Relationship Type="http://schemas.openxmlformats.org/officeDocument/2006/relationships/image" Target="/ppt/media/image21.jpeg" Id="R70846d8dee77484c" /><Relationship Type="http://schemas.openxmlformats.org/officeDocument/2006/relationships/notesSlide" Target="/ppt/notesSlides/notesSlide21.xml" Id="Rb7a18b6fc12a42f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815f84b2b34170" /><Relationship Type="http://schemas.openxmlformats.org/officeDocument/2006/relationships/image" Target="/ppt/media/image22.jpeg" Id="R8d46b6649b9b40d1" /><Relationship Type="http://schemas.openxmlformats.org/officeDocument/2006/relationships/notesSlide" Target="/ppt/notesSlides/notesSlide22.xml" Id="R295886ae5f4e482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06056d1db46d1" /><Relationship Type="http://schemas.openxmlformats.org/officeDocument/2006/relationships/image" Target="/ppt/media/image23.jpeg" Id="R1822e15949a2474e" /><Relationship Type="http://schemas.openxmlformats.org/officeDocument/2006/relationships/notesSlide" Target="/ppt/notesSlides/notesSlide23.xml" Id="Rba30b42d2cde4f1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6e0c86fb38435e" /><Relationship Type="http://schemas.openxmlformats.org/officeDocument/2006/relationships/image" Target="/ppt/media/image24.jpeg" Id="R01a90f75c76d4c33" /><Relationship Type="http://schemas.openxmlformats.org/officeDocument/2006/relationships/notesSlide" Target="/ppt/notesSlides/notesSlide24.xml" Id="R7ee623be1bbe496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963674c774bc7" /><Relationship Type="http://schemas.openxmlformats.org/officeDocument/2006/relationships/image" Target="/ppt/media/image25.jpeg" Id="R5788f4f3beb344b9" /><Relationship Type="http://schemas.openxmlformats.org/officeDocument/2006/relationships/notesSlide" Target="/ppt/notesSlides/notesSlide25.xml" Id="Ra8d12e132bea474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26546ab9e74c52" /><Relationship Type="http://schemas.openxmlformats.org/officeDocument/2006/relationships/image" Target="/ppt/media/image26.jpeg" Id="R2ec190174255456e" /><Relationship Type="http://schemas.openxmlformats.org/officeDocument/2006/relationships/notesSlide" Target="/ppt/notesSlides/notesSlide26.xml" Id="R5c3341ce6678436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7dbb386e7f46b3" /><Relationship Type="http://schemas.openxmlformats.org/officeDocument/2006/relationships/image" Target="/ppt/media/image27.jpeg" Id="R2f7f6b741856443f" /><Relationship Type="http://schemas.openxmlformats.org/officeDocument/2006/relationships/notesSlide" Target="/ppt/notesSlides/notesSlide27.xml" Id="Red66f3016911485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20e174f38b497d" /><Relationship Type="http://schemas.openxmlformats.org/officeDocument/2006/relationships/image" Target="/ppt/media/image28.jpeg" Id="R600d6710910149d3" /><Relationship Type="http://schemas.openxmlformats.org/officeDocument/2006/relationships/notesSlide" Target="/ppt/notesSlides/notesSlide28.xml" Id="Re744e8cf7a6049f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463529a114b16" /><Relationship Type="http://schemas.openxmlformats.org/officeDocument/2006/relationships/image" Target="/ppt/media/image29.jpeg" Id="Rc6a8a2931cbf4acd" /><Relationship Type="http://schemas.openxmlformats.org/officeDocument/2006/relationships/notesSlide" Target="/ppt/notesSlides/notesSlide29.xml" Id="Rc016e787631746a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be821d9311478d" /><Relationship Type="http://schemas.openxmlformats.org/officeDocument/2006/relationships/image" Target="/ppt/media/image30.jpeg" Id="Re561b93599c14178" /><Relationship Type="http://schemas.openxmlformats.org/officeDocument/2006/relationships/notesSlide" Target="/ppt/notesSlides/notesSlide30.xml" Id="Rb779a8ed41534ac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66e6d779849d0" /><Relationship Type="http://schemas.openxmlformats.org/officeDocument/2006/relationships/image" Target="/ppt/media/image31.jpeg" Id="Rf23ebcf8375941e3" /><Relationship Type="http://schemas.openxmlformats.org/officeDocument/2006/relationships/notesSlide" Target="/ppt/notesSlides/notesSlide31.xml" Id="Rd3cd2f8009794b3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4865f00e04c0c" /><Relationship Type="http://schemas.openxmlformats.org/officeDocument/2006/relationships/image" Target="/ppt/media/image32.jpeg" Id="Re88f29bdafcf48a9" /><Relationship Type="http://schemas.openxmlformats.org/officeDocument/2006/relationships/notesSlide" Target="/ppt/notesSlides/notesSlide32.xml" Id="Rd578768a0ea04ec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71aae54884ebe" /><Relationship Type="http://schemas.openxmlformats.org/officeDocument/2006/relationships/image" Target="/ppt/media/image33.jpeg" Id="R068572725d774e40" /><Relationship Type="http://schemas.openxmlformats.org/officeDocument/2006/relationships/notesSlide" Target="/ppt/notesSlides/notesSlide33.xml" Id="R4ad5a7d344e34ae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eb1cb8a1d54571" /><Relationship Type="http://schemas.openxmlformats.org/officeDocument/2006/relationships/image" Target="/ppt/media/image34.jpeg" Id="Rf3758f6f3b104045" /><Relationship Type="http://schemas.openxmlformats.org/officeDocument/2006/relationships/notesSlide" Target="/ppt/notesSlides/notesSlide34.xml" Id="R1e0982c3b00844b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46d432d4ae4444" /><Relationship Type="http://schemas.openxmlformats.org/officeDocument/2006/relationships/image" Target="/ppt/media/image35.jpeg" Id="Rcafea5877a2945ee" /><Relationship Type="http://schemas.openxmlformats.org/officeDocument/2006/relationships/notesSlide" Target="/ppt/notesSlides/notesSlide35.xml" Id="R039cd5dd01ed42b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963b5f9acf4806" /><Relationship Type="http://schemas.openxmlformats.org/officeDocument/2006/relationships/image" Target="/ppt/media/image36.jpeg" Id="R5042d3136b8d44bc" /><Relationship Type="http://schemas.openxmlformats.org/officeDocument/2006/relationships/notesSlide" Target="/ppt/notesSlides/notesSlide36.xml" Id="Rc5cf78e78d0c4d0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ab27fcb28f4ab0" /><Relationship Type="http://schemas.openxmlformats.org/officeDocument/2006/relationships/image" Target="/ppt/media/image37.jpeg" Id="R254624367dd74c10" /><Relationship Type="http://schemas.openxmlformats.org/officeDocument/2006/relationships/notesSlide" Target="/ppt/notesSlides/notesSlide37.xml" Id="R7b33946b8b2246d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fed1249c0e4214" /><Relationship Type="http://schemas.openxmlformats.org/officeDocument/2006/relationships/image" Target="/ppt/media/image38.jpeg" Id="Rfa1eb33a5a4c44a1" /><Relationship Type="http://schemas.openxmlformats.org/officeDocument/2006/relationships/notesSlide" Target="/ppt/notesSlides/notesSlide38.xml" Id="R614cd695fd0a4dc6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af521a456f4b51" /><Relationship Type="http://schemas.openxmlformats.org/officeDocument/2006/relationships/image" Target="/ppt/media/image39.jpeg" Id="Rfbd3db70408f4fe9" /><Relationship Type="http://schemas.openxmlformats.org/officeDocument/2006/relationships/notesSlide" Target="/ppt/notesSlides/notesSlide39.xml" Id="R550dcfce95084d2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1aced7fb5c4136" /><Relationship Type="http://schemas.openxmlformats.org/officeDocument/2006/relationships/image" Target="/ppt/media/image40.jpeg" Id="R3913442d2cc8491a" /><Relationship Type="http://schemas.openxmlformats.org/officeDocument/2006/relationships/notesSlide" Target="/ppt/notesSlides/notesSlide40.xml" Id="Rbaf9ff520af5492d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2a972212b44a73" /><Relationship Type="http://schemas.openxmlformats.org/officeDocument/2006/relationships/image" Target="/ppt/media/image41.jpeg" Id="R17dc8e4b0e644ef5" /><Relationship Type="http://schemas.openxmlformats.org/officeDocument/2006/relationships/notesSlide" Target="/ppt/notesSlides/notesSlide41.xml" Id="Rf5ad481885a24a23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c03f6eeffb454a" /><Relationship Type="http://schemas.openxmlformats.org/officeDocument/2006/relationships/image" Target="/ppt/media/image42.jpeg" Id="Rcd2c867dd8cc4d00" /><Relationship Type="http://schemas.openxmlformats.org/officeDocument/2006/relationships/notesSlide" Target="/ppt/notesSlides/notesSlide42.xml" Id="R6fa407993b1246d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7adc25528438c" /><Relationship Type="http://schemas.openxmlformats.org/officeDocument/2006/relationships/image" Target="/ppt/media/image43.jpeg" Id="R887b53e9567b4f2f" /><Relationship Type="http://schemas.openxmlformats.org/officeDocument/2006/relationships/notesSlide" Target="/ppt/notesSlides/notesSlide43.xml" Id="Rba18706f23f4426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07e83ee23403e" /><Relationship Type="http://schemas.openxmlformats.org/officeDocument/2006/relationships/image" Target="/ppt/media/image43.jpeg" Id="Refc01f07a2e247e2" /><Relationship Type="http://schemas.openxmlformats.org/officeDocument/2006/relationships/notesSlide" Target="/ppt/notesSlides/notesSlide44.xml" Id="R4e49f7d80a1f4ff6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170e18f81474a" /><Relationship Type="http://schemas.openxmlformats.org/officeDocument/2006/relationships/image" Target="/ppt/media/image44.jpeg" Id="R623846c214a141e5" /><Relationship Type="http://schemas.openxmlformats.org/officeDocument/2006/relationships/notesSlide" Target="/ppt/notesSlides/notesSlide45.xml" Id="Re4d2979ac01246b3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bbea9e3f14429" /><Relationship Type="http://schemas.openxmlformats.org/officeDocument/2006/relationships/image" Target="/ppt/media/image45.jpeg" Id="R6b10341ee6954d3e" /><Relationship Type="http://schemas.openxmlformats.org/officeDocument/2006/relationships/notesSlide" Target="/ppt/notesSlides/notesSlide46.xml" Id="R200520e4f66c48a9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526ad33bf48bf" /><Relationship Type="http://schemas.openxmlformats.org/officeDocument/2006/relationships/image" Target="/ppt/media/image46.jpeg" Id="R094f93699c2a4d7b" /><Relationship Type="http://schemas.openxmlformats.org/officeDocument/2006/relationships/notesSlide" Target="/ppt/notesSlides/notesSlide47.xml" Id="R29fbf1fb924e4d1f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9306381f664b20" /><Relationship Type="http://schemas.openxmlformats.org/officeDocument/2006/relationships/image" Target="/ppt/media/image47.jpeg" Id="R614e0a2839f74a46" /><Relationship Type="http://schemas.openxmlformats.org/officeDocument/2006/relationships/notesSlide" Target="/ppt/notesSlides/notesSlide48.xml" Id="Rf42f9a36ae3a46ab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1e9daba3841ad" /><Relationship Type="http://schemas.openxmlformats.org/officeDocument/2006/relationships/image" Target="/ppt/media/image48.jpeg" Id="R467fe2bc0f8245c9" /><Relationship Type="http://schemas.openxmlformats.org/officeDocument/2006/relationships/notesSlide" Target="/ppt/notesSlides/notesSlide49.xml" Id="R736b4c04a131406e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38d59dd49643a0" /><Relationship Type="http://schemas.openxmlformats.org/officeDocument/2006/relationships/image" Target="/ppt/media/image49.jpeg" Id="R07bfda5aa90c4531" /><Relationship Type="http://schemas.openxmlformats.org/officeDocument/2006/relationships/notesSlide" Target="/ppt/notesSlides/notesSlide50.xml" Id="R766f7282ec864f81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f77f3c1f9482b" /><Relationship Type="http://schemas.openxmlformats.org/officeDocument/2006/relationships/image" Target="/ppt/media/image50.jpeg" Id="R8a0870fb38d04bf2" /><Relationship Type="http://schemas.openxmlformats.org/officeDocument/2006/relationships/notesSlide" Target="/ppt/notesSlides/notesSlide51.xml" Id="R05893023b29a4a45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1563d46cd84aee" /><Relationship Type="http://schemas.openxmlformats.org/officeDocument/2006/relationships/image" Target="/ppt/media/image51.jpeg" Id="Ra9fed37ff6854ace" /><Relationship Type="http://schemas.openxmlformats.org/officeDocument/2006/relationships/notesSlide" Target="/ppt/notesSlides/notesSlide52.xml" Id="R0c73587b18774012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723857a3a4454" /><Relationship Type="http://schemas.openxmlformats.org/officeDocument/2006/relationships/image" Target="/ppt/media/image52.jpeg" Id="Rec4ed0f5a0f9485f" /><Relationship Type="http://schemas.openxmlformats.org/officeDocument/2006/relationships/notesSlide" Target="/ppt/notesSlides/notesSlide53.xml" Id="Re46e5c57487c4348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00472c4344689" /><Relationship Type="http://schemas.openxmlformats.org/officeDocument/2006/relationships/image" Target="/ppt/media/image53.jpeg" Id="R77a6b4f853034a89" /><Relationship Type="http://schemas.openxmlformats.org/officeDocument/2006/relationships/notesSlide" Target="/ppt/notesSlides/notesSlide54.xml" Id="Ra2c2257a21664aa6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96c161f278491b" /><Relationship Type="http://schemas.openxmlformats.org/officeDocument/2006/relationships/image" Target="/ppt/media/image54.jpeg" Id="Rc6d95c65f3934796" /><Relationship Type="http://schemas.openxmlformats.org/officeDocument/2006/relationships/notesSlide" Target="/ppt/notesSlides/notesSlide55.xml" Id="Rd27cfba2e21148e2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1d4e769ff140df" /><Relationship Type="http://schemas.openxmlformats.org/officeDocument/2006/relationships/image" Target="/ppt/media/image55.jpeg" Id="R8c4dba3d59524c1e" /><Relationship Type="http://schemas.openxmlformats.org/officeDocument/2006/relationships/notesSlide" Target="/ppt/notesSlides/notesSlide56.xml" Id="R79ee088d4a2c4fb5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4869665674c3c" /><Relationship Type="http://schemas.openxmlformats.org/officeDocument/2006/relationships/image" Target="/ppt/media/image56.jpeg" Id="R75ffb29ec52d459c" /><Relationship Type="http://schemas.openxmlformats.org/officeDocument/2006/relationships/notesSlide" Target="/ppt/notesSlides/notesSlide57.xml" Id="Rb7c97d91f07148ed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8aeacd9ab348c9" /><Relationship Type="http://schemas.openxmlformats.org/officeDocument/2006/relationships/image" Target="/ppt/media/image57.jpeg" Id="R750beee4f7e14243" /><Relationship Type="http://schemas.openxmlformats.org/officeDocument/2006/relationships/notesSlide" Target="/ppt/notesSlides/notesSlide58.xml" Id="R9e083b6f461646d7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8bc792a09496f" /><Relationship Type="http://schemas.openxmlformats.org/officeDocument/2006/relationships/image" Target="/ppt/media/image58.jpeg" Id="Ra22d1e0091af40a2" /><Relationship Type="http://schemas.openxmlformats.org/officeDocument/2006/relationships/notesSlide" Target="/ppt/notesSlides/notesSlide59.xml" Id="Rcf5838b954264b0f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4207f3a2824675" /><Relationship Type="http://schemas.openxmlformats.org/officeDocument/2006/relationships/image" Target="/ppt/media/image59.jpeg" Id="Rbd219ed54cc640a8" /><Relationship Type="http://schemas.openxmlformats.org/officeDocument/2006/relationships/notesSlide" Target="/ppt/notesSlides/notesSlide60.xml" Id="R243c8670a9ae4552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9b4bbb903b4ead" /><Relationship Type="http://schemas.openxmlformats.org/officeDocument/2006/relationships/image" Target="/ppt/media/image60.jpeg" Id="R9a8da1026c074b99" /><Relationship Type="http://schemas.openxmlformats.org/officeDocument/2006/relationships/notesSlide" Target="/ppt/notesSlides/notesSlide61.xml" Id="Rb8d7da25322c4db0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88769bac24c54" /><Relationship Type="http://schemas.openxmlformats.org/officeDocument/2006/relationships/image" Target="/ppt/media/image61.jpeg" Id="R183cc89ddece4b0c" /><Relationship Type="http://schemas.openxmlformats.org/officeDocument/2006/relationships/notesSlide" Target="/ppt/notesSlides/notesSlide62.xml" Id="R4a1bcfab2421433b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ed088267043dc" /><Relationship Type="http://schemas.openxmlformats.org/officeDocument/2006/relationships/image" Target="/ppt/media/image62.jpeg" Id="R021d40de0b14425b" /><Relationship Type="http://schemas.openxmlformats.org/officeDocument/2006/relationships/notesSlide" Target="/ppt/notesSlides/notesSlide63.xml" Id="Rd98409c662754143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0a155a909744f6" /><Relationship Type="http://schemas.openxmlformats.org/officeDocument/2006/relationships/image" Target="/ppt/media/image63.jpeg" Id="Rc1b8602d00864de7" /><Relationship Type="http://schemas.openxmlformats.org/officeDocument/2006/relationships/notesSlide" Target="/ppt/notesSlides/notesSlide64.xml" Id="R375001b92ff8426e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32f03e3434cc4" /><Relationship Type="http://schemas.openxmlformats.org/officeDocument/2006/relationships/image" Target="/ppt/media/image64.jpeg" Id="R7dc525e1c9824438" /><Relationship Type="http://schemas.openxmlformats.org/officeDocument/2006/relationships/notesSlide" Target="/ppt/notesSlides/notesSlide65.xml" Id="R10a1121d3acf4c51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54234c447d4752" /><Relationship Type="http://schemas.openxmlformats.org/officeDocument/2006/relationships/image" Target="/ppt/media/image65.jpeg" Id="Re2b3d82edb4f40fc" /><Relationship Type="http://schemas.openxmlformats.org/officeDocument/2006/relationships/notesSlide" Target="/ppt/notesSlides/notesSlide66.xml" Id="R3fc19fbfb6f54c63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03a1f461074018" /><Relationship Type="http://schemas.openxmlformats.org/officeDocument/2006/relationships/image" Target="/ppt/media/image66.jpeg" Id="Ra1272b644b7b4aed" /><Relationship Type="http://schemas.openxmlformats.org/officeDocument/2006/relationships/notesSlide" Target="/ppt/notesSlides/notesSlide67.xml" Id="Rc645461034e44cd3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aec4b83c1941a7" /><Relationship Type="http://schemas.openxmlformats.org/officeDocument/2006/relationships/image" Target="/ppt/media/image67.jpeg" Id="R8312ba38cc75462c" /><Relationship Type="http://schemas.openxmlformats.org/officeDocument/2006/relationships/notesSlide" Target="/ppt/notesSlides/notesSlide68.xml" Id="R9825abe69fea4eb5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1f99beb5cc4aa0" /><Relationship Type="http://schemas.openxmlformats.org/officeDocument/2006/relationships/image" Target="/ppt/media/image68.jpeg" Id="Rc4b1529c537642f1" /><Relationship Type="http://schemas.openxmlformats.org/officeDocument/2006/relationships/notesSlide" Target="/ppt/notesSlides/notesSlide69.xml" Id="Ra0588dcfaaf147d9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2758683ac14075" /><Relationship Type="http://schemas.openxmlformats.org/officeDocument/2006/relationships/image" Target="/ppt/media/image69.jpeg" Id="Re398cd78f64e42d8" /><Relationship Type="http://schemas.openxmlformats.org/officeDocument/2006/relationships/notesSlide" Target="/ppt/notesSlides/notesSlide70.xml" Id="Rf5c3a39c1adb4fd9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bccf6e428d47ce" /><Relationship Type="http://schemas.openxmlformats.org/officeDocument/2006/relationships/image" Target="/ppt/media/image70.jpeg" Id="Rc737b370b62344f8" /><Relationship Type="http://schemas.openxmlformats.org/officeDocument/2006/relationships/notesSlide" Target="/ppt/notesSlides/notesSlide71.xml" Id="R5c1c57e7588a4139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fe687bd4934c8e" /><Relationship Type="http://schemas.openxmlformats.org/officeDocument/2006/relationships/image" Target="/ppt/media/image71.jpeg" Id="R8c20f02e92534eb2" /><Relationship Type="http://schemas.openxmlformats.org/officeDocument/2006/relationships/notesSlide" Target="/ppt/notesSlides/notesSlide72.xml" Id="R0d3745b7647644d0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0b11a3f603440f" /><Relationship Type="http://schemas.openxmlformats.org/officeDocument/2006/relationships/image" Target="/ppt/media/image72.jpeg" Id="R6a735bf2ba394ebc" /><Relationship Type="http://schemas.openxmlformats.org/officeDocument/2006/relationships/notesSlide" Target="/ppt/notesSlides/notesSlide73.xml" Id="R6a342b2bb5bc405c" /></Relationships>
</file>

<file path=ppt/slides/_rels/slide7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ed68c4aaa494b" /><Relationship Type="http://schemas.openxmlformats.org/officeDocument/2006/relationships/image" Target="/ppt/media/image73.jpeg" Id="R3576e61b041942c9" /><Relationship Type="http://schemas.openxmlformats.org/officeDocument/2006/relationships/notesSlide" Target="/ppt/notesSlides/notesSlide74.xml" Id="Rf06e5c46595e4cf5" /></Relationships>
</file>

<file path=ppt/slides/_rels/slide7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88e3480eb4e93" /><Relationship Type="http://schemas.openxmlformats.org/officeDocument/2006/relationships/image" Target="/ppt/media/image74.jpeg" Id="Rc895f069176042ac" /><Relationship Type="http://schemas.openxmlformats.org/officeDocument/2006/relationships/notesSlide" Target="/ppt/notesSlides/notesSlide75.xml" Id="Rde63d4882b924bd7" /></Relationships>
</file>

<file path=ppt/slides/_rels/slide7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c1f1af58b44f7d" /><Relationship Type="http://schemas.openxmlformats.org/officeDocument/2006/relationships/image" Target="/ppt/media/image75.jpeg" Id="Rff16999ec4754d8d" /><Relationship Type="http://schemas.openxmlformats.org/officeDocument/2006/relationships/notesSlide" Target="/ppt/notesSlides/notesSlide76.xml" Id="Re235c12b0a6c4baf" /></Relationships>
</file>

<file path=ppt/slides/_rels/slide7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fc7f24265a4e0d" /><Relationship Type="http://schemas.openxmlformats.org/officeDocument/2006/relationships/image" Target="/ppt/media/image76.jpeg" Id="R350bb2534dcb48ca" /><Relationship Type="http://schemas.openxmlformats.org/officeDocument/2006/relationships/notesSlide" Target="/ppt/notesSlides/notesSlide77.xml" Id="R43a4b17cd7cc4673" /></Relationships>
</file>

<file path=ppt/slides/_rels/slide7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367c16d0b464a" /><Relationship Type="http://schemas.openxmlformats.org/officeDocument/2006/relationships/image" Target="/ppt/media/image77.jpeg" Id="Rfa2d43c260444e18" /><Relationship Type="http://schemas.openxmlformats.org/officeDocument/2006/relationships/notesSlide" Target="/ppt/notesSlides/notesSlide78.xml" Id="Rff2ebba3b4c84f74" /></Relationships>
</file>

<file path=ppt/slides/_rels/slide7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f4584e39604b06" /><Relationship Type="http://schemas.openxmlformats.org/officeDocument/2006/relationships/image" Target="/ppt/media/image78.jpeg" Id="Rf8c4fb2678804ad6" /><Relationship Type="http://schemas.openxmlformats.org/officeDocument/2006/relationships/notesSlide" Target="/ppt/notesSlides/notesSlide79.xml" Id="Rb22a916b8c444883" /></Relationships>
</file>

<file path=ppt/slides/_rels/slide8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936240a26471f" /><Relationship Type="http://schemas.openxmlformats.org/officeDocument/2006/relationships/image" Target="/ppt/media/image79.jpeg" Id="Rec1fcbe9e4a942b9" /><Relationship Type="http://schemas.openxmlformats.org/officeDocument/2006/relationships/notesSlide" Target="/ppt/notesSlides/notesSlide80.xml" Id="R572a7e6fb2e84549" /></Relationships>
</file>

<file path=ppt/slides/_rels/slide8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ead40d5d84249" /><Relationship Type="http://schemas.openxmlformats.org/officeDocument/2006/relationships/image" Target="/ppt/media/image80.jpeg" Id="R6d402a2dced94426" /><Relationship Type="http://schemas.openxmlformats.org/officeDocument/2006/relationships/notesSlide" Target="/ppt/notesSlides/notesSlide81.xml" Id="R46ca765eab674e30" /></Relationships>
</file>

<file path=ppt/slides/_rels/slide8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667be1f81542c5" /><Relationship Type="http://schemas.openxmlformats.org/officeDocument/2006/relationships/image" Target="/ppt/media/image81.jpeg" Id="R8259c957c86c4ef8" /><Relationship Type="http://schemas.openxmlformats.org/officeDocument/2006/relationships/notesSlide" Target="/ppt/notesSlides/notesSlide82.xml" Id="Rfa9835102a74428c" /></Relationships>
</file>

<file path=ppt/slides/_rels/slide8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f683818334401" /><Relationship Type="http://schemas.openxmlformats.org/officeDocument/2006/relationships/image" Target="/ppt/media/image82.jpeg" Id="Rec2dafbefe9140c1" /><Relationship Type="http://schemas.openxmlformats.org/officeDocument/2006/relationships/notesSlide" Target="/ppt/notesSlides/notesSlide83.xml" Id="R49863d5646af47d8" /></Relationships>
</file>

<file path=ppt/slides/_rels/slide8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2ab64ef9f8443e" /><Relationship Type="http://schemas.openxmlformats.org/officeDocument/2006/relationships/image" Target="/ppt/media/image83.jpeg" Id="R59db1eb5f17e4837" /><Relationship Type="http://schemas.openxmlformats.org/officeDocument/2006/relationships/notesSlide" Target="/ppt/notesSlides/notesSlide84.xml" Id="R107b4d4f82674647" /></Relationships>
</file>

<file path=ppt/slides/_rels/slide8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3a10bf782842f6" /><Relationship Type="http://schemas.openxmlformats.org/officeDocument/2006/relationships/image" Target="/ppt/media/image84.jpeg" Id="Re79579c4c81d4ac1" /><Relationship Type="http://schemas.openxmlformats.org/officeDocument/2006/relationships/notesSlide" Target="/ppt/notesSlides/notesSlide85.xml" Id="Ra2ec4eec29a44c87" /></Relationships>
</file>

<file path=ppt/slides/_rels/slide8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2e693da4747aa" /><Relationship Type="http://schemas.openxmlformats.org/officeDocument/2006/relationships/image" Target="/ppt/media/image85.jpeg" Id="Rfc705b7db10f4082" /><Relationship Type="http://schemas.openxmlformats.org/officeDocument/2006/relationships/notesSlide" Target="/ppt/notesSlides/notesSlide86.xml" Id="R0ace0f41652947e0" /></Relationships>
</file>

<file path=ppt/slides/_rels/slide8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58180f0b74603" /><Relationship Type="http://schemas.openxmlformats.org/officeDocument/2006/relationships/image" Target="/ppt/media/image86.jpeg" Id="Reefe87446b194d7b" /><Relationship Type="http://schemas.openxmlformats.org/officeDocument/2006/relationships/notesSlide" Target="/ppt/notesSlides/notesSlide87.xml" Id="R90e4fe6515d249da" /></Relationships>
</file>

<file path=ppt/slides/_rels/slide8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236882123a4d14" /><Relationship Type="http://schemas.openxmlformats.org/officeDocument/2006/relationships/image" Target="/ppt/media/image87.jpeg" Id="R386b3a8ef8414277" /><Relationship Type="http://schemas.openxmlformats.org/officeDocument/2006/relationships/notesSlide" Target="/ppt/notesSlides/notesSlide88.xml" Id="R82e90f46743c4855" /></Relationships>
</file>

<file path=ppt/slides/_rels/slide8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bbc8833e8b4a31" /><Relationship Type="http://schemas.openxmlformats.org/officeDocument/2006/relationships/image" Target="/ppt/media/image88.jpeg" Id="R5eb456d80c9c4c1f" /><Relationship Type="http://schemas.openxmlformats.org/officeDocument/2006/relationships/notesSlide" Target="/ppt/notesSlides/notesSlide89.xml" Id="Rc909058094914763" /></Relationships>
</file>

<file path=ppt/slides/_rels/slide9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6cd4edc534695" /><Relationship Type="http://schemas.openxmlformats.org/officeDocument/2006/relationships/image" Target="/ppt/media/image89.jpeg" Id="Rc96c8f291c854a9f" /><Relationship Type="http://schemas.openxmlformats.org/officeDocument/2006/relationships/notesSlide" Target="/ppt/notesSlides/notesSlide90.xml" Id="R6f8fac9845044819" /></Relationships>
</file>

<file path=ppt/slides/_rels/slide9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d935e742e3413c" /><Relationship Type="http://schemas.openxmlformats.org/officeDocument/2006/relationships/image" Target="/ppt/media/image90.jpeg" Id="R8bb7d41328ee4248" /><Relationship Type="http://schemas.openxmlformats.org/officeDocument/2006/relationships/notesSlide" Target="/ppt/notesSlides/notesSlide91.xml" Id="R90c9a24a84a24bb0" /></Relationships>
</file>

<file path=ppt/slides/_rels/slide9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3b9bc456a459f" /><Relationship Type="http://schemas.openxmlformats.org/officeDocument/2006/relationships/image" Target="/ppt/media/image91.jpeg" Id="Rd8eed02c0b9b4bac" /><Relationship Type="http://schemas.openxmlformats.org/officeDocument/2006/relationships/notesSlide" Target="/ppt/notesSlides/notesSlide92.xml" Id="R01ffbe3193754526" /></Relationships>
</file>

<file path=ppt/slides/_rels/slide9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18e19159a94fba" /><Relationship Type="http://schemas.openxmlformats.org/officeDocument/2006/relationships/image" Target="/ppt/media/image92.jpeg" Id="R92e62f898b4d4c39" /><Relationship Type="http://schemas.openxmlformats.org/officeDocument/2006/relationships/notesSlide" Target="/ppt/notesSlides/notesSlide93.xml" Id="R613183b4c4ab469c" /></Relationships>
</file>

<file path=ppt/slides/_rels/slide9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e3c11d168347ea" /><Relationship Type="http://schemas.openxmlformats.org/officeDocument/2006/relationships/image" Target="/ppt/media/image93.jpeg" Id="R9e59f6236eab4b5e" /><Relationship Type="http://schemas.openxmlformats.org/officeDocument/2006/relationships/notesSlide" Target="/ppt/notesSlides/notesSlide94.xml" Id="R3409536cbba54fb1" /></Relationships>
</file>

<file path=ppt/slides/_rels/slide9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816ac4709343fd" /><Relationship Type="http://schemas.openxmlformats.org/officeDocument/2006/relationships/image" Target="/ppt/media/image94.jpeg" Id="R54c573f38c9349ba" /><Relationship Type="http://schemas.openxmlformats.org/officeDocument/2006/relationships/notesSlide" Target="/ppt/notesSlides/notesSlide95.xml" Id="R183cee6a70854f19" /></Relationships>
</file>

<file path=ppt/slides/_rels/slide9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8afd32a1964017" /><Relationship Type="http://schemas.openxmlformats.org/officeDocument/2006/relationships/image" Target="/ppt/media/image95.jpeg" Id="R17c13f1aa3364e22" /><Relationship Type="http://schemas.openxmlformats.org/officeDocument/2006/relationships/notesSlide" Target="/ppt/notesSlides/notesSlide96.xml" Id="R58389d2f227147b9" /></Relationships>
</file>

<file path=ppt/slides/_rels/slide9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c30563fadd4271" /><Relationship Type="http://schemas.openxmlformats.org/officeDocument/2006/relationships/image" Target="/ppt/media/image96.jpeg" Id="Rf56a7a76faad4a20" /><Relationship Type="http://schemas.openxmlformats.org/officeDocument/2006/relationships/notesSlide" Target="/ppt/notesSlides/notesSlide97.xml" Id="Rfa1b968bd44c4c35" /></Relationships>
</file>

<file path=ppt/slides/_rels/slide9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3ef22b1a24d88" /><Relationship Type="http://schemas.openxmlformats.org/officeDocument/2006/relationships/image" Target="/ppt/media/image97.jpeg" Id="R83af601c3d4d4ad3" /><Relationship Type="http://schemas.openxmlformats.org/officeDocument/2006/relationships/notesSlide" Target="/ppt/notesSlides/notesSlide98.xml" Id="R855b0ac80b364d4e" /></Relationships>
</file>

<file path=ppt/slides/_rels/slide9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5c55efda9d4981" /><Relationship Type="http://schemas.openxmlformats.org/officeDocument/2006/relationships/image" Target="/ppt/media/image98.jpeg" Id="R887e775538154dcf" /><Relationship Type="http://schemas.openxmlformats.org/officeDocument/2006/relationships/notesSlide" Target="/ppt/notesSlides/notesSlide99.xml" Id="R6d0ae054c75a432c" /></Relationships>
</file>

<file path=ppt/slides/_rels/slide10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330418ab24773" /><Relationship Type="http://schemas.openxmlformats.org/officeDocument/2006/relationships/image" Target="/ppt/media/image99.jpeg" Id="Rcb6ea62e44e041f1" /><Relationship Type="http://schemas.openxmlformats.org/officeDocument/2006/relationships/notesSlide" Target="/ppt/notesSlides/notesSlide100.xml" Id="R2178450c1efb4028" /></Relationships>
</file>

<file path=ppt/slides/_rels/slide10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3628e45a342fe" /><Relationship Type="http://schemas.openxmlformats.org/officeDocument/2006/relationships/image" Target="/ppt/media/image100.jpeg" Id="Rf5a5cd8a2d2d44a9" /><Relationship Type="http://schemas.openxmlformats.org/officeDocument/2006/relationships/notesSlide" Target="/ppt/notesSlides/notesSlide101.xml" Id="Rb45caaa98e0148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E7E980D-E484-4665-9A83-1F7D3EAB22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1d879c1f08478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2EA4807-F7AD-45B4-A337-1D3F0D98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94360"/>
            <a:ext cx="91440" cy="6035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74DB905-DC4E-4804-8368-5A38F477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667512"/>
            <a:ext cx="91440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 spc="3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</a:t>
            </a:r>
            <a:endParaRPr sz="23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5F60C0D9-A24F-4E4B-B1C5-4DB0B786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72768"/>
            <a:ext cx="12618720" cy="1920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5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HIDDEN TOOLS.</a:t>
            </a:r>
            <a:endParaRPr sz="6500"/>
          </a:p>
          <a:p xmlns:a="http://schemas.openxmlformats.org/drawingml/2006/main">
            <a:pPr marL="0" indent="0">
              <a:buNone/>
            </a:pPr>
            <a:r>
              <a:rPr sz="65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BIG PLAYS.</a:t>
            </a:r>
            <a:endParaRPr sz="65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EC48A2AC-4FE9-4B15-B530-A98492B6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3867912"/>
            <a:ext cx="1225296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PvP tricks, raid utility and the Forever toolkit</a:t>
            </a:r>
            <a:endParaRPr sz="2900"/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5BAF9A71-84C9-483A-822A-A839D829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4736592"/>
            <a:ext cx="117957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AB875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FB801D3-12EA-4174-968A-75ACF105A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5120640"/>
            <a:ext cx="113385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 spc="14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COMPLETE ITEM REFERENCE</a:t>
            </a:r>
            <a:endParaRPr sz="22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1800054D-EE1B-4392-8DD6-B5033C068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5769864"/>
            <a:ext cx="11887200" cy="7955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favorites and new Forever items</a:t>
            </a:r>
            <a:endParaRPr sz="24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C65634E6-1C52-40F5-B193-AD9E61FFD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7168896"/>
            <a:ext cx="11887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17 OCTOBER 2026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10933460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EB13065-7BD3-46C5-9B96-490F995277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7c3e6fcf2d41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5D8C146-21E1-474E-9E48-B84674EE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1C1482F-4F09-4075-9C49-E771454A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ITEM MECHANICS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362B6CB2-9436-4045-B57B-552EE444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Item mechanics that shape a fight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A78A971-4A11-4DD6-8570-C813FCFE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Match the effect, equipment slot and cooldown to the situation.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AF65A18-5718-40B2-AD95-0937DDA4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2C27ED1-82D3-4538-9813-42A56115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26C8FE2E-8185-402D-98D1-00632E75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02</a:t>
            </a:r>
            <a:endParaRPr sz="130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B096AEA8-2667-448A-97EB-7E94046FB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011680"/>
            <a:ext cx="475488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B99C7065-C604-45D7-8E97-874304F4F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093976"/>
            <a:ext cx="2743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080E15"/>
                </a:solidFill>
                <a:latin typeface="Liberation Sans"/>
                <a:ea typeface="Liberation Sans"/>
                <a:cs typeface="Liberation Sans"/>
              </a:rPr>
              <a:t>1</a:t>
            </a:r>
            <a:endParaRPr sz="19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51B7CB4-658C-445C-9540-2C69D063C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2011680"/>
            <a:ext cx="123444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CRAFTING &amp; USE</a:t>
            </a:r>
            <a:endParaRPr sz="190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652FFB3B-1629-4EA8-86D2-F86F4C0F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2395728"/>
            <a:ext cx="12344400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Crafting skill and use requirements are separate. Check the item requirement before buying.</a:t>
            </a:r>
            <a:endParaRPr sz="2000"/>
          </a:p>
        </p:txBody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65FADBE-6D74-494D-838C-9352D829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017520"/>
            <a:ext cx="475488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BDCBF542-622A-4A10-A32A-A1ADDD2F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3099816"/>
            <a:ext cx="2743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080E15"/>
                </a:solidFill>
                <a:latin typeface="Liberation Sans"/>
                <a:ea typeface="Liberation Sans"/>
                <a:cs typeface="Liberation Sans"/>
              </a:rPr>
              <a:t>2</a:t>
            </a:r>
            <a:endParaRPr sz="19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A7981656-E4EB-4A66-8794-08097422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017520"/>
            <a:ext cx="123444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CONTROL DURATION</a:t>
            </a:r>
            <a:endParaRPr sz="190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A7D20A54-0377-4FD9-9682-07620DB8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401568"/>
            <a:ext cx="12344400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Player control duration can depend on PvP caps, diminishing returns, immunity and damage.</a:t>
            </a:r>
            <a:endParaRPr sz="200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6BA06D9E-F513-4942-80CE-AFD0A3D1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0"/>
            <a:ext cx="475488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B8DDC6BA-9BF6-4DBF-BE5F-17408672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4105656"/>
            <a:ext cx="2743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080E15"/>
                </a:solidFill>
                <a:latin typeface="Liberation Sans"/>
                <a:ea typeface="Liberation Sans"/>
                <a:cs typeface="Liberation Sans"/>
              </a:rPr>
              <a:t>3</a:t>
            </a:r>
            <a:endParaRPr sz="1900"/>
          </a:p>
        </p:txBody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74B570C4-7197-44E1-9580-F4D36A16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023360"/>
            <a:ext cx="123444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GUARDIAN TARGETS</a:t>
            </a:r>
            <a:endParaRPr sz="19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4DE93ECE-7302-49D4-82F3-227FE0EE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407408"/>
            <a:ext cx="12344400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Guardian targets and attacks can break crowd control or pull additional enemies.</a:t>
            </a:r>
            <a:endParaRPr sz="2000"/>
          </a:p>
        </p:txBody>
      </p:sp>
      <p:sp>
        <p:nvSpPr>
          <p:cNvPr id="25" name="Shape 22">
            <a:extLst xmlns:a="http://schemas.openxmlformats.org/drawingml/2006/main">
              <a:ext uri="{FF2B5EF4-FFF2-40B4-BE49-F238E27FC236}">
                <a16:creationId xmlns:a16="http://schemas.microsoft.com/office/drawing/2014/main" id="{935258BB-4F54-4694-8761-8FF72366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29200"/>
            <a:ext cx="475488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085B9EE0-4681-4668-8ED0-72741245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5111496"/>
            <a:ext cx="2743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080E15"/>
                </a:solidFill>
                <a:latin typeface="Liberation Sans"/>
                <a:ea typeface="Liberation Sans"/>
                <a:cs typeface="Liberation Sans"/>
              </a:rPr>
              <a:t>4</a:t>
            </a:r>
            <a:endParaRPr sz="1900"/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8B46C5E1-1E38-4845-8497-BC62AB90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5029200"/>
            <a:ext cx="123444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SLOTS &amp; COOLDOWNS</a:t>
            </a:r>
            <a:endParaRPr sz="1900"/>
          </a:p>
        </p:txBody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21C21547-16D1-4DFC-809A-321ADDE7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5413248"/>
            <a:ext cx="12344400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Plan around equip delays, combat-swap restrictions and shared cooldowns.</a:t>
            </a:r>
            <a:endParaRPr sz="2000"/>
          </a:p>
        </p:txBody>
      </p:sp>
      <p:sp>
        <p:nvSpPr>
          <p:cNvPr id="29" name="Shape 26">
            <a:extLst xmlns:a="http://schemas.openxmlformats.org/drawingml/2006/main">
              <a:ext uri="{FF2B5EF4-FFF2-40B4-BE49-F238E27FC236}">
                <a16:creationId xmlns:a16="http://schemas.microsoft.com/office/drawing/2014/main" id="{ABDD7FB3-93B5-4EFD-B1DF-5E309B00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035040"/>
            <a:ext cx="475488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61D75024-0AAD-46F2-B2DA-F9256DDD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6117336"/>
            <a:ext cx="2743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080E15"/>
                </a:solidFill>
                <a:latin typeface="Liberation Sans"/>
                <a:ea typeface="Liberation Sans"/>
                <a:cs typeface="Liberation Sans"/>
              </a:rPr>
              <a:t>5</a:t>
            </a:r>
            <a:endParaRPr sz="1900"/>
          </a:p>
        </p:txBody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4DE29B27-AA7A-46CB-94C4-775CF96F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6035040"/>
            <a:ext cx="123444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ENCOUNTER CONDITIONS</a:t>
            </a:r>
            <a:endParaRPr sz="1900"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916A460D-514B-4630-9113-004B28B1C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6419088"/>
            <a:ext cx="12344400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Choose tools for the encounter’s terrain, creature types and eligible spell effects.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16271513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32E067C8-9F93-49DC-9A9E-15D66B0CFC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51db06f0a74f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8FFACB5-D5C0-4B88-8A27-6E5AD427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15F13BD2-EE94-42AE-BA5C-04128603A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207518C-86CF-42E7-9F8B-52A58928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Skull of Impending Doom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71DA80E6-B87E-4A5D-83A2-40B5EC32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Quest gated   /   Held in off hand,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926F9BA-A0BF-4EE2-A160-EEF298A7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7BD3A95-754F-4B43-9E3C-4C3DBFF95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0B559F4D-ABD4-4A52-9DC7-08E11596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89BF9E91-6787-4CB5-9A19-CA93DAD1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4984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BB8B611A-8EAC-436F-80CA-10FF303D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2F092A4-7620-44C9-BDCB-463AEE16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E510EBAF-6725-48E3-9D8D-8BC3399A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5A5EA534-DCCB-4B7F-9A15-033E1693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+60% run speed; self-damage and mana drain every 2 seconds.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228974D-70D1-4D71-8C8E-DCBB0B8F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C6D9D00-02E7-4E0D-93A7-76F193E8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A4945D63-DF29-4E99-A75A-26E04C7C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CDF2F818-5670-419D-86B7-F2B2C03E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C6C299B4-5D9A-4D21-B259-E365C48B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8BFEA81F-8697-4BDF-91DB-7307C77F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9D71993-D4C6-4F27-AE6D-C5D63E951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Forbidden Knowledge quest chain • Badlands.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24880822-0841-4253-9919-2C1D2555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C2E4AF0-EB3C-420B-8227-4EE68A1F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Pre-activate before damage-breakable crowd control, or use for a risky escape.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025F4CCC-B346-434B-98F6-99D34A98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0D0255A1-1A9E-4BB8-8137-F7530AC3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Travel / repositioning niche; costs health, mana and an off-hand equipment slot.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391D5B11-DE3C-4587-B199-792ADF9D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+7 Intellect. Self-cost: 100–500 health and 100–500 mana every 2 seconds. Activate before damage-breakable crowd control.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D86AA08B-48FC-4187-B7EE-6E79990DB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80F96627-30B4-47A6-9F60-BD166AC5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Not an all-CC trinket. Damage ticks do not remove ordinary stuns; you can kill yourself.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153598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2562604-BF9D-4055-8F5E-AD235A9435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d66984fb2248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DE36D75-1976-48A1-A7BA-6117B3F5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04F0A80-0BDB-440A-B29E-D823FF24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92E53B3-D274-41BC-980F-7D5411544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Harm Prevention Belt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7842962-8827-4518-BE04-8D826E14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Leather waist,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71C29DE-AA38-4682-9E17-9F1BB348A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0AA79AD2-BD3F-4EC6-84FB-5EF5C246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646C31C-B0C4-4FEC-B738-32858CBD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C7F22049-47FB-404A-8748-376E94D4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10721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BF8D8D45-3F2B-449B-AF7A-707116B2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E99510A-8637-4C76-9812-B424729B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6DAE9DA1-090A-4F5E-9B0A-D1247FBA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16960D66-DD9C-4958-BBD0-DDF1E2AF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Absorbs up to 500 damage, with a possible engineering malfunction.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E910206B-8398-4C09-9462-A967404CC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0D4A7018-2221-41E8-BDA5-E26113F78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96E56CEE-BF66-4EFC-A6A6-E5E0B56E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Up to 10 min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956DA579-5F66-4DE6-B425-B70FEABD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1A986D6B-2DA2-4F8F-BCEE-3A2BE6CA3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 hour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C0BA8ECC-81B7-47E3-8353-5AA08901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B7F876D5-6AE7-4086-9139-E2C29E29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235. Classic use: Engineering 215.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45E03BCC-5B67-4D9E-9EEA-2B13C682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0646ED97-2222-44FC-BAE8-EE95E1E7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43E0F94F-BBFC-4BE2-BE16-6BC8B16D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66F0A623-5C47-4BF2-B3AD-E235EC227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pre-planned absorb at the cost of your normal belt.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C1178B23-CD3A-451C-AE57-A6E97A3F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E47D5D8-487A-4B6E-BB18-DB9F3995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Small defensive buffer; compare against lost raid stats.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1F4DBAE2-9C3A-4C18-920E-03394B63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66 armor and +6 Stamina.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76500C6C-3015-4ABD-B100-2FFACD71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3218C4A2-742B-4EE6-8E7A-4EFBF59F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Backfire risk. The long duration is not 500 absorption every hit.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5699808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520F3AE0-A295-4656-BE36-B5F93FD8B9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f415776afa43c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9C4AECB6-2AAF-4F9B-B146-C2ED88F5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66050DA8-9B03-4904-B63C-1B5C34424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C8F253B-1500-4F7B-A502-C2001564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Azure Silk Belt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4082309-008E-4CCC-BEB1-C631D74D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30   /   Cloth waist,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82FF74F7-044A-4F13-ABE0-58C79A1E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4A36D99C-BCB9-4FC1-A55C-C09078BF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DBB0E00-E5FC-47C0-93AB-8F57E44D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BBF9835-43EB-40DD-82F4-C53077C4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7052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69709393-F4D2-4257-BC35-4EE1B3A1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3E217F4A-9650-420E-AE86-FC92473C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B2B54534-66D6-4FE4-BB94-91560E8D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977BE77D-9F15-4041-86F1-A98F7334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+15% swimming speed while equipped.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A81E59B-7CE8-478A-B410-301E04EE0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0518355-5E88-4E69-8E05-20EC9D4C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4A7BED16-5F58-4709-9984-0C514CE9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9B405140-632F-45CB-8AC0-F1A054E7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4D1E5D8A-C6E3-4F19-8654-EB709D2E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None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E8DF0447-433C-4931-9EEA-5A3E4F27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6C21EF24-79BD-44D2-B248-6EE65FE8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Tailoring 160. No Tailoring use requirement shown.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E1F2758B-5786-4508-9B1B-AD75FEBD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6CCC71BD-E133-4005-BFF7-29A501BD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Crafted; buy from a tailor / Auction House.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8F9713F2-8718-466C-BE30-C205F5C5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0BD58CA-6222-431B-8185-09DC1701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Water escapes and routes; not a general land-speed belt.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0F316279-5E74-41BB-92C5-4077DFFF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CF2BE1FB-9D0F-459A-8834-954EB4E5A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Swimming objectives and underwater travel.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52228237-A639-408D-BFC7-4CB02494A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26 armor. Equip for water travel; the belt replaces your normal waist item.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E5B9FD24-A05F-4E59-BB89-6EDF77B7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A13D501B-E04F-42E0-ADD3-8CBDD5208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Also grants +5 Stamina. The movement bonus applies to swimming.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7072266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B39F6341-E039-4C19-826A-55E6AED478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19a4f7ba07458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33AF821C-0E17-429B-9B12-1C2718F6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DD25936-6E2D-499E-AE3B-132E7A22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A41862C-7D8B-475B-9DD3-EAA75819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Deepdive Helmet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F2AAAB6-156F-4E8C-B73B-777CEF8A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Cloth head,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C9781173-A9F2-427C-811A-2058C536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912D1C4-6BCE-4754-BCA5-77B464C00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4BB73B25-6DE2-417F-9E7C-1651B15D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F0D92C7-79BF-4E79-9422-4F2E51A1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10506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EB81BED7-AA88-4DF5-82AE-5D3F0EB90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E6733A41-3A9D-4672-8618-7BDFD7EF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8FD28D68-85B2-4C34-BCF5-A7E18E078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3475CC37-4388-4D7E-BD80-798F6DDD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Lets you breathe underwater 100% longer.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29FA6F21-BB6B-4FA5-9EBC-19B5C623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42FA029C-338E-4DC7-9C9A-12B1E1C9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C632F07A-FBB1-4184-BC52-07B21E96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4D705625-6827-46B3-AEE0-F3D340B4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21328EF3-B8C2-4428-AD1E-FB174C4A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None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2159FE96-D006-4622-B20E-EA8D8A0CB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0F8A6F5F-0885-4CB3-BB31-7C651EACD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250. Classic use: Engineering 230.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A166E3B0-CAB9-4079-94B4-70F31214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93A22524-249C-4138-811D-F1349D81B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helmet.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1977AF9D-B402-4045-9F51-8026E61B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D282016-0EC6-4F8E-810C-425CBF8A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Longer underwater escape routes.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0658A6A2-DEEF-4347-9C69-31855028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30BD33B5-0046-4A38-B3DB-A66BDD561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Underwater exploration and quest objectives.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0EDFBF2F-4AF6-4CF0-8AB6-52E64B18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49 armor and +4 Stamina.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F82550C-654D-4D54-B679-71782A043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2EA02EEF-0D4D-4103-980D-B149AC75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Extends your breath timer; it does not provide unlimited underwater breathing.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7099087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0FD47BA6-9FC4-4A74-8C54-B5C0204749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956ae57af744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A4C3A0ED-1A0E-4415-9205-241F3EE3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85C7A847-F3A8-4591-86F6-4137A013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B63B28B-B046-42D7-B506-483171BB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Cloaking Device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48F2A946-AF91-4C82-987E-C5DE0A65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BOE,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5069116-A5E3-4E5D-B05C-9BA2D6A7B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52D6D39-01C0-4060-8617-F23D7D32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2AA03279-D54A-4FF0-902E-54130F86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B4C7D746-D16B-456B-B0EB-F3C0DAF9D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4397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DC687F37-0396-4D08-BA52-DF4F2D5C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240FE33B-2363-4395-9CBC-882AB8C7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EF0E1A97-4212-49CC-B392-4A711DCB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911B1AF7-5698-4432-AF4B-4F74A164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Grants invisibility for 10 seconds.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0326E19E-F273-477E-83C7-9EE1CEAB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AEC53EE8-5C5B-4869-B964-5C11D46C8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9C1A92D3-785E-4BE3-A49A-3108DA9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218B8492-27C5-447B-8D0A-D5091B0D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EA4C99AD-086F-4207-84E8-E25C4DB70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 hour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6A9F7FC7-A99E-4534-B9AA-9BD828BA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C2B21E00-A578-4F85-832C-542DB48F0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220. Classic use: Engineering 200.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7F5CCE88-C8BE-4124-A48C-67530A529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55888168-C104-4B74-98FC-B36084F1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Crafted; also a reagent for Emergency Field Cloak.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AE86F69-CFA5-49DF-8EDE-5E7BA7D5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6A7FC2A-C40D-4021-8F77-9DCBC9A1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Invisibility for repositioning or setting up an approach.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868DB758-754A-405D-88A2-B3948E5F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F0C90B28-9E8E-465E-A570-6F4707D5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Invisibility for positioning and travel.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D9D50349-3C31-4707-92A0-E87926CF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Emergency Field Cloak is a separate trinket crafted using this item.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962C3F9C-0332-42F7-9927-0D60450C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349814A-DD94-4554-A09E-F4E3138DC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Invisibility alone does not guarantee a combat reset.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024585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A0E51621-0670-4A67-A48F-E9064C7ACA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2dcd97f7b43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45357C2-29A1-48A3-9E6F-23434C5EA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97777171-3FD2-4CF7-AB22-308EAB910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21D3D532-952F-446D-8FEC-624795CF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Helm of Fire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9DA914C-8730-4585-9A1C-B8865C5D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45   /   Leather head,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8311E2D-EE00-4BC5-908B-199E8532B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93880213-0BA8-4A78-BD01-E69C1B200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03E8A39-5D9A-40AE-8991-AFAE3C7D2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DC9D569-2E39-4D73-B429-A7BF3654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8348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D17C8785-94C5-47E0-8DE0-D130317C1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27853B1D-F7BE-408D-94C9-CA05D28D9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A1980597-7D8D-4534-A8F3-F32ACF1E2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56A34BBF-52FF-4874-BE4E-160C1672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331 Fire damage immediately, then 132 Fire damage over time.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146CD9C-ED0C-438E-9237-7E64FA36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EF4E74A-6F90-42FA-AAFB-75EE7CD29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97C9F43-64F7-4929-8B26-E6270227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DoT: 8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3D3F551D-E2EA-4C42-9332-6783DBBD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1ECCE1E2-B02A-45CF-9B36-7427CBBA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00E1D563-BCE2-477D-B544-648F7888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A7345A57-A0F3-48EC-B0DC-1B8A5150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Leatherworking 245. No Leatherworking use gate shown.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EA5EA013-E79A-4918-A743-8134543A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8B949D88-B9D6-4D4B-AF27-3CD34BCDD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Crafted; tradeable before equipping.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BCB46AEC-AC4E-482B-AEEA-835E83F7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572EB44A-2486-4C22-B246-ADD2F162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Extra ranged pressure / finisher when your class lacks one.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397FBCE-C7A1-48A4-8251-FC97463D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4E730CEE-8190-49BC-B149-26D297C8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Small damage-use option; evaluate the lost helmet stats.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E36F547E-993C-4053-9872-6EEC6051D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118 armor, +17 Agility, +10 Stamina and +5 Fire Resistance.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09A16371-75D4-4AAB-9FC4-E5E3E301C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D09B1D19-7F54-4CB1-B818-8268F6C7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follow-up DoT can spoil your own damage-breakable crowd control.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1311555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F827C74D-34AA-4AD2-AC8F-396E82D7A7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336374431943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91093A01-4785-46FF-A670-0054141C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6C2E893-999F-42B6-AA19-7E33ABFE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06E68BE-1AA7-48C9-876F-C76121D6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Arcanite Dragonling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47EE92D9-4A01-4619-92E2-25A1CABC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50   /   Trinket, BOE,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25152144-4BFB-4A0E-9097-B75D831A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8F2DCD9-308B-4E88-9B4F-F0C928BC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36D3C639-A743-4194-82C6-621E6E5D1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F7966F58-58DF-443C-A892-768F6790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16022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D21DE4A-5EB2-4792-BD66-62292F9E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7ADA0048-70B6-4496-8608-95CB34C9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464D2D23-437F-4DE9-BC49-D7CD9EE19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ECA919F-86D3-4138-B47A-05E3811B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Summons an Arcanite Dragonling to fight for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6A3C4CC9-6ED5-4B61-89EA-9877D775D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D420CA42-9A43-4005-A374-5F64994A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3926C72B-D7B1-42E6-8AAA-CA0FBCDF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 min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99E61355-267E-4287-B56D-6400A887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63700FE6-A1A9-4881-A5DD-D323F3D1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 hour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577289ED-33C6-449E-8593-A80BBFD3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E86FB976-3A94-41FC-A473-E13428BA4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320. Classic use: Engineering 300.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6734BECC-494B-4BE2-845E-766786F6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0356E5B8-9E71-46BA-9091-C2E20AA6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guardian.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99DA5AA-88B6-4CBE-8616-8D5EF04D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E7F1945-3C0B-4069-AB4B-77DFECFB3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Additional pressure; guardian attacks can break your crowd control.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56FC87B5-12A4-4F14-A88A-6D707596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8C1E6B3F-F17E-454B-9C4A-89BEED342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Extra guardian damage.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71286E4-E74C-4325-B7A6-2665A8791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F5B16028-E082-4F02-9A05-B768143D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Guardian attacks can break crowd control or pull nearby enemies.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8289378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F058E6E5-44BC-4322-9082-871E2B683F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f76d7a54244f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C5C3EB28-152B-478C-B353-6B8D973D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053F930-C363-4A89-A890-A4F81A36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159B30E1-65A0-4B44-817C-EA1DFF92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Goblin Bomb Dispenser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AFCFC503-6A79-4328-AEA7-222C39DD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993003F-57E1-40CA-873A-F56E49E0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EB97970-67AF-46DE-802D-DF5F6555A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B8A489B4-9606-4506-9A0E-4E1214A8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874E024-A47E-43FB-8D00-52443325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10587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0966C41A-BD29-4EBC-8BA4-520AB8C6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2580E1A8-C273-4AD3-BA54-0DB18D46D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CED0F4BE-2313-4661-80D8-172A10BB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99CDFE9D-7B7B-409F-BC89-144713E9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Creates a mobile bomb that charges the nearest enemy for 315–385 Fire damage.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E4B95CE8-0763-4224-92C1-CF74C84F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CBF4828-441A-40A7-866E-4E8B41B1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4CCB1FC1-6ABA-4144-B122-0AD1CEB3D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One bomb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E22A26FF-EA47-4D24-84D6-C780E9EB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B9254278-15B2-4AE9-9677-BFF72D53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6D3F9735-F108-40A6-BC4E-7A3AD14E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24D4DC85-9C1E-4D88-9C2A-AE94BB63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230.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D7E82879-2313-47BC-8145-DAD701158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7FE53CE0-9CC4-4DBA-9708-B428F22BB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Goblin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C443A89C-5BD1-4297-839B-9815F8A2C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917AEB1-C74F-4AC9-B9B7-39393778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Extra burst, but its nearest-enemy targeting limits control.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7A7EE4A5-8966-4A3D-8063-817656B9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43889F3-DD94-4FD6-93E6-A2F5E880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Situational damage; avoid unintended pulls.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56E9948-0089-4991-97A0-7BBAFF238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90027CC8-EFBD-492A-88ED-13FD50294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bomb charges the nearest enemy; target selection is limited.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465603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AEA4AC2F-E781-4711-9AFE-9CB5C816BF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15bf47f094e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CBB76EE1-4A50-4829-B2C2-AE30D95A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905114F-D351-4669-AB8C-3E48062A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09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2D66A7AC-36AB-430D-9554-07281909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Minor Recombobulator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53C8C1E8-F2F4-4A01-A530-016ED764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A30C51C1-BE24-4755-B563-E8997FE0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0231FD88-EA74-4DC1-A692-A10944D4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4A44BA87-4ABB-4EB0-B006-4E2B08C8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B66FF513-398B-4817-98DC-0EE697BD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4381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01F00117-8A0B-419F-9FF0-77252F52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F18B6930-7797-44DC-9C8D-2B40753A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90563DEF-F38B-4EDF-B3B6-0781FE1A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BCA21C25-B269-4ECC-B7DD-C461A444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Removes Polymorph from a friendly target; restores 202–338 health and 96–160 mana.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EA01A8E6-52E6-4025-9595-FE5FA363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E9BB35C-1D2D-43A3-9B9C-0B51143B8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81AE4E9-4AF9-459A-8FE6-36E80090C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F31A515F-ECF6-4977-940C-4EAFEDE5D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9E54B155-7090-4C30-93A0-0698BD5C3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F8ED29FA-1977-4D7F-A2D8-847338F71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D9FDE546-9564-49EF-918B-24239D1D7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165. Classic use: Engineering 140.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46FC3D7F-5EBB-4DCF-B1BF-6C9AB70D8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3D557352-D0D3-4732-AABD-D6C58ABB3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CD7FE301-ED7A-4ADD-819F-DF13EEC16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689B87E0-6038-4584-8FD2-F3BF91C77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teammate-save tool against Polymorph.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63A76211-ACD4-47A0-9401-274AFF0C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B1D56E7-E136-4265-835E-BBEA581F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relevant where a removable Polymorph / resource recovery matters.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6BE9164A-492A-457A-B029-FCF08983B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2DF5C4ED-E7F8-48DB-8207-AAA8A1D5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Removes Polymorph from a friendly target; it is not a general cleanse.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7451898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108C501C-7D33-4D9E-9A59-84B58C80EB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4e415129ae48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2F9DE7C-B40F-492B-8551-F12D1FAF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1DBECDD-4CB4-4D67-8276-DD6DA041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A4C2B4B-DD4A-489F-9190-37307504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Darkmoon Card: Maelstrom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76ED2DE7-32D8-4168-8EA6-4656B356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60   /   Trinket, BOP, unique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6CCB0FE-238B-4726-88E9-E0E4903A4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78C6AE8E-A433-4F08-A653-2943DE12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D10586E-610A-4F76-9E40-3022B66D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D5B903CA-6EE4-4613-8F53-DB742B6E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19289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22DB4EA9-7802-4C1A-9FAD-4705B1BB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87D0209-5A6D-4D4B-9440-03C3BB08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AC6D3DC-EF32-465A-8ED3-3E807FB3A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1312EA83-B37B-4ED2-89AF-8CC504D2B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Melee attacks can trigger 200–300 Nature damage.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9CE3F2F2-D55D-4597-AE86-46E3445A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DDDAAA66-2A72-4A15-AD57-05E02ECD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C3C7B2A1-C04A-40C1-8F15-B0EFFFB56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Proc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B8F40D0A-EF78-4B5E-8DDC-61BD9602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9B7882FF-E55A-46A1-9AC6-DE6EBB74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Darkmoon Elementals Deck turn-in.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30A4CF80-DDFD-4029-95B8-FA1C7029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3AA94AD6-77B3-4212-BC1E-4ADEB2F4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extra melee damage; cannot be timed like an on-use burst trinket.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595BE57-BA94-4DAD-9EFA-5DE0757B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B24812E8-E492-47CA-8C80-2A7EC244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Compare actual proc contribution against raid stat trinkets.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B7EF403-F4AF-4A56-9D31-37A720CE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475A076F-5124-45A8-9BFA-84CDAC6A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 proc damage cannot be timed like an on-use effect.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14010647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B07E099A-540D-4262-B68E-97108A6A95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96d7f1b99049d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2C6C268-0959-4ABB-8269-E60DDCC2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93A919E6-0F54-4C6B-A226-EC38EFA3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942A3DE-51DB-4113-87C0-07F2A2DF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Glimmering Mithril Insignia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4719CD07-D3E1-41EF-92E9-85CD3C87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Profession / quest gated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AC0F42F7-0C2D-4D5F-A6B5-083D164D6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CDAE5BB1-0408-400B-BF13-71C07B0B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692A58C3-3CEB-4F9C-9F37-452328A6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70BB439-63DE-4334-9BF5-3BC3BBE37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10418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81519FF5-F8A4-45F3-B08A-9FE4575C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4431AAE5-1CD7-44E3-A064-03C73B564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0669BE5-737F-4EC9-872E-1496A4D4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0BB255C5-E309-4E84-B08C-392FF82A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100 passive armor; on use grants +10 all resistances and Fear immunity.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DCDC7D7-F49C-4BEC-B874-AEC77E1C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449BACFA-852C-4762-A4D4-6023D86B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580FFB6-3712-4209-9E0A-8AF07C20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30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4E7FB3A4-0F83-46DB-B86B-AADD6698C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DF64039F-E803-4D43-9934-E7C02C1D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49028384-B3C9-47C4-8C12-2ACA8AB4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98A7F8EB-66AB-435D-AC1F-5770218CA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use requirement: Blacksmithing 225.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C1FF5134-9388-42BA-AC54-46A7E804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DB580806-DB94-428F-BEFB-646135F8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Blacksmith quest: Did You Lose This? • reference quest level 50.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31116C3A-741D-4DC6-8EAC-905BE52A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5EC403A-AF13-4D62-A0E7-5DDF4808B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preemptive anti-Fear window.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5F5C6285-AAD4-411D-B269-A66D5E04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5AED2A61-A831-47CE-BEE0-DEA325F1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encounter-specific Fear prevention.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37E7CBF1-8047-463C-AB73-9B59D4C1F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100 passive armor; +10 all resistances during the use effect.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E2AE41BA-F849-4E33-8514-E65EA4BC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43E7686-C9B5-435D-A2EA-085E693B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“Grants immunity” does not establish that you can activate it while already feared.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0427693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45EDA16-5494-4EA9-A5FA-3F489C12D9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7147a14de346b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9F0B540-DC9B-4303-8AA1-58A4DE41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DAD99EE-B44C-4298-91C5-B07AB42A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EB9DA94-F1A0-4C60-85CF-7619FE142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Luffa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B9919B2-0CD6-4F7C-ABC2-19FDDB6D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Quest gated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4BD2187-B09D-4F3F-AF5E-EEF47FA9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C18CABF8-2169-424C-BCE9-4CA95B48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AEBE4D2-BEC3-476A-ACCD-85ABB352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4613F9C-BABA-46FA-81F9-61A265A1D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19141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2BBD1811-FEBA-456A-90F7-ADB0781A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AB59219F-FC43-4201-82F0-31F7EA56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F57DCFF7-B02E-4C71-A057-F46B854D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797F3632-E2ED-455C-9058-01B90A38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Removes one Bleed. In / on water, removes all Bleeds, Diseases and Poisons.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0CC7C773-11A3-4148-B131-75F068A50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1437B043-72E1-4BFC-898D-820B21297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8442DB35-E52D-4051-B939-6D30821C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148D7D4F-E038-496D-A348-5C86047A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4697E9C7-C873-40F5-A42C-585EE747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 min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566F8D05-666A-4943-9C42-3B9EBB1D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A6D71009-EF7D-4220-B665-E382CF96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Quest: Incendosaurs? Whateverosaur is More Like It • Searing Gorge.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184C0B65-EED7-4992-8A27-1AC0254D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6F62DEF4-3B20-4C94-B329-38247086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Bleed cleanse, with a powerful terrain-specific upgrade.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EC6C07E8-4467-4B55-9C12-760DF7C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43D18B19-EDDC-467A-9675-91ABE88C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cleanse option for removable encounter debuffs.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B72C8FE7-5C94-4D71-8D2E-4A778442F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E691BC25-A0FA-4BCB-ACB3-F39A5200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expanded cleanse is conditional on water. Not a universal raid-mechanic removal button.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81477852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732DDD0E-FDD2-486C-853B-FF16AA2668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d9687910a746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1259737-3585-483D-8997-40FE6758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BEBB8660-37EC-4195-8E62-A7CE8356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5595680-806E-40AD-94E1-EDD6EAC1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Arena Grand Master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5A5CD0F8-877F-4292-A10A-B3F0D8E7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50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DC560E2-3C14-463C-BC48-E4E22711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D68002D-52D5-4913-8836-B56AD34D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71EC08C-5475-4403-9269-700EDD66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5452417-01AA-45D5-9EAD-772458526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19024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BE3F10D0-CF2B-49A3-AAED-A3FE06AB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2BC03BF-689A-4D78-B4E2-0D872B7CD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488BE641-9870-4D04-9ED6-B7D0AFC0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465D818-86D3-4357-924E-403529CE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Absorbs 810–1,350 damage; +12 Dodge. Takes 6% less damage only in Battle Ring / The Maul.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CAF43BD1-EB30-405F-A3D8-5BE99DBA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B290CF23-32CA-4A6B-BC1E-D8AEF4E97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864E30B-C4EE-4CC8-BD8A-E0B35182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Shield: 20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C9C5EE97-DDFB-49F6-B37A-F547F2A07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FD40EF06-3B3D-4F26-9654-80DCCB5C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30 min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70D96048-CFF9-4EE1-AA62-557ED267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E4180E40-F4BD-4EE5-A0D9-BFB92A40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Arena Grandmaster quest; Classic route requires 12 Arena Master hand-ins.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6C4872D6-EA57-41AC-8499-3C60C52E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BA705F23-D969-49F1-85A6-952D70249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Flexible defensive absorb for a planned fight.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0844A7C-8F6A-4FCE-92F5-F46192DA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5E2F1D76-7A55-4A93-A723-67ADD2A13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Emergency absorb; compare survival value against lost raid stats.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9B14BEEB-8DCD-4879-AD60-EE4DF420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CD6C947B-960F-41C8-97B4-94539D845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listed +12 Dodge is not +12%. The 6% reduction is regional, not a blanket BG / raid bonus.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37127371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F7F4233B-8B9F-4901-8D06-7F044C978F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9e2982e7154e8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B52B9CB-51FD-4A3B-9C75-C6FE1B87D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8F6B351-879E-41EF-8B50-97B14677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C042D4E-4F4D-4B99-888B-FC33F0525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Tidal Charm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E5584D7-4041-4D27-81F6-E1F84DA6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36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00EA55AB-97C0-4B39-BCB6-797840931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45C48A06-385B-482E-8C65-A6908DDB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BA7C5D7C-FB2A-4449-AF91-CC7C7107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02520E3-9AB1-43D8-923F-83B22FE8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1404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83F763D-4B93-404E-88FD-1C5FBA69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724DF923-3766-4939-8D35-75093576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0C1E275B-D3B4-400C-8B69-B87BB4F14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709DA8C2-E9B7-4D5A-83BC-965FB3695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Stuns a target for 3 seconds. Against Naga: 5 seconds and 80% cooldown refund.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F4CD5142-3D99-4FC1-B3E8-9AE92DF6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AE6825C4-DD4D-414B-85B7-3C35E34C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B09D41F2-657A-4E0E-9D58-E5AEBBED2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3 sec; Naga: 5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99D59B41-C555-48B7-B5D3-B77DFE86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7AA3BBD4-2A8B-48F1-B436-8B779E70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15 min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8554AA51-0A9E-4CDA-8DB3-B900C5BF7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805406C1-22A0-46C5-8046-B4714EE9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source: Prince Nazjak • Arathi Highlands.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998D7F0D-D49F-42B5-A26C-22E7355D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6DD99119-DAC7-48E0-A939-4DB87DFB7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ranged stun outside your normal class kit.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1634EB01-B497-46D3-A551-998FE0D1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A3030EC5-2720-4756-9179-648A568E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Useful only on valid, non-immune enemies; do not assume raid bosses can be stunned.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0BEECB0-AD85-4D3B-B390-395B0812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89E29B78-4CDC-4705-A1F8-C285A3A3F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Naga bonus does not apply to ordinary player opponents.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6775595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4AEE571E-8C12-4551-A859-96EA0CE981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d8d2ce5afc47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FAF9ED2-1B12-4800-A4E2-8D6E03FA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4C41A09-F3D2-4B7F-AEDE-89D2FC29E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469E06F-48E2-4B17-83BB-8B17CE6C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Defender of the Timbermaw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C70AA19-0D11-46F1-9A20-951CA009F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Reputation / quest gated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9788937-EA16-41E8-8072-1B255961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07F6027A-7524-4737-8EBA-6EBE3A7EE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F5F6A78-0B2B-4672-8832-E86A1B0F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80722304-BFD1-4BFC-B77A-94EC95FC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21326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33B8F1CB-4139-4E15-BF92-AEEB0118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381B21F9-C5BE-4168-8678-5B40CE4FF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CED822E-FEB7-4752-B572-6CC1E9B7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360B3E60-1696-4C6C-88FC-0B9705AF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Calls an ancestor that fights beside you and heals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2226C6D3-2CC3-4104-9400-46FD85482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E9DF2548-606F-4631-BD54-6086D6963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C3BDF793-BFC9-4E86-BD5E-C404A4C6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20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3D59425B-166A-41F6-8BF5-9A62FA57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D1AEFC96-7002-4532-ABF3-76A7D5D2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E02C158B-0889-4C1A-9AF6-3E261E45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7A77DE08-D62E-478B-80BF-F29FE87C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acquisition requirement: Timbermaw Hold Exalted.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8CEB172E-A09C-4E7B-A299-B1F28BAC8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8A184BCE-6D8B-4354-A761-2B839851C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The Root of All Evil quest / Timbermaw reward route.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7EF053C0-2E5B-4C8A-BCB2-557CBBD9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5B0E82E4-6DA2-49F2-BF7E-FFA675D0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Extra damage and healing; guardian AI matters.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75C373E9-8CF4-402C-9332-C60E6F94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59189BE9-2018-4809-B52B-FAC920811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Possible supporting guardian, not a guaranteed raid-healing cooldown.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B143DEEA-17E0-41DF-A773-6B6BD8EF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Teachings of the Furbolgs, 2-piece: attacks may grant +40 Attack Power; healing casts may grant +20 Intellect for 15 seconds.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141D517A-1A93-4BB2-A927-550A204D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4DD389C-9855-4C5F-B848-5910ED013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two-piece bonus requires Defender of the Barkskin in your other trinket slot.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7133102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E59581A-B2EC-4D60-AA17-8B0051DE75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b67924c4a4f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F2D8C90-DE50-4F71-AF67-632C1AD0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8D82A9A4-04F8-4F50-A75E-DE0E6FF2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395BE88D-C957-4705-A9FA-830552BD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Cannonball Runner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96A7D05-0A30-4BC2-B94F-6DD0F8F0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Classic: 56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8D3DD12-B858-4711-B5B2-B06CB3CE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B5697A5-809A-4424-BFB6-13AD5A1C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6D626D01-6828-4EBC-BDED-92D6AF1B2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FB2237A-CFA8-4E83-BCB3-1D2C7980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13382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27A4EA2F-827C-4C2E-8340-F389ACEF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B74C84FE-E26A-4351-816E-EBB47878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CAD697CB-E12A-4E49-80CA-08328BE2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DA86386-D1F1-44E3-8071-536E7D92E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summons a cannon that shoots enemies in front of it.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C873D25E-BD9E-4F4F-A630-4B61F3AB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A748EEAD-2F12-46E2-B4C8-06B9723C0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7CD52D8-E671-49DD-9105-B5C76FD32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E50929DB-4667-45D2-98FE-1AAC190BD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4E6C79F0-F4F5-49FC-A492-7937DA16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919EC2B8-4577-46BB-8B40-15A6C104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14385318-7BEF-4C56-9FA2-5CC887103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source: Cannon Master Willey, Stratholme.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CC992B5C-2CB6-4C66-8B95-C721DC9F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78F0259-B410-44C3-BD7C-713DD80E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use: stationary pressure against enemies in front of the cannon.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4CFE3CBF-DF69-4908-A223-4564754A7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02B928E-9C8A-429B-9255-8497BD42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use: position-sensitive guardian damage.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1B005BA4-F200-4FCD-829D-CF67BFDC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B922F8B-4C2B-4FE6-9348-A6ED7771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These values describe the Classic version of item 13382.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79268061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9E982A6-1AC1-4D44-9413-9518EDA4B7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06eee22cd94e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7E49797-F374-4E29-ACD3-59157590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8D10F096-60EA-47AB-8A57-4504C88A8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473CFB9-4A9A-4D9C-9FA2-91B11367B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Ancient Cornerstone Grimoire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C9CB7C4A-AF94-4910-811F-A3285929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Classic: 60   /   Held in off hand,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99FF6C7D-6098-4BFD-A193-729DBA2B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15C64E94-D848-477F-AC46-8B0C2A92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9A51C31A-5003-4498-BA68-11843BCCA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8F48C28-15E4-4F21-9B2A-EFBF3260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17067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3803F107-80EB-4464-98E7-00414ADC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011E741F-B368-41AC-81FC-C0FE597C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E853CB8-068A-447C-9A28-137620D2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C58962B1-A414-46FE-A92C-AE8064A7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summons a skeleton to protect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925B7BFB-283D-42EC-9C77-564409C0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E9C73D31-7161-4587-988A-41430EE9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DDAAA97F-CA6B-4392-988D-028B79F4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1 min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41A9B386-D5CE-42D0-AAC1-187B47598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D0BF5D6D-7680-4611-9C44-DC6F7260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D8955738-72F6-41C9-A0F8-AF3DABAB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8432C0CB-BAA2-4D2E-8285-B821DDAB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no profession use requirement listed; uses the off-hand slot.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2194D059-7250-421A-8579-94A5DF700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CD5FFB03-E490-4229-9848-74DD689C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source: Onyxia.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EA45D0BE-0B94-46DD-AF46-00397C3E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0700BDEF-9BC1-4985-A5D8-18EC6A37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Additional guardian pressure, with an off-hand gear tradeoff.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E8C48B28-8A0C-45CC-9465-28D4D87E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0C54028B-7216-4916-B410-B3DC25BE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use: an additional guardian at the cost of your off-hand slot.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F14E22A3-4944-43C7-B275-E4B8A146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Classic stats: +11 Spirit, +15 Intellect and +17 Stamina.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46B363E-53D0-49FE-B42D-559C7159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17ABEA0D-2F6F-424B-9497-752C7BE0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These values describe the Classic version.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13097140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2C78C00D-4081-4EDB-AE81-BE4E477842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117af0cc94ad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62C46DE-309E-4892-9879-D58E5852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3456DCD-9CAF-42AF-A589-99616EE5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1A4CCBB9-337E-4B60-ADB2-BD7C39AD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Book of the Dead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71D9CAFE-4915-4323-8EEA-2E46FB49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Classic: 58   /   Held in off hand,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52DD4CC-269F-4C5F-876B-54223A7B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485A9DAB-85B8-469B-855A-8EE44577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A03616E-09F1-4172-955D-6C40ADBA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31DC6C9-C3BD-4AE3-91BA-83454620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13353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0D1793D9-8ED7-4426-940C-C95E9CE01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135516DE-AB42-45BD-B02A-5D8E42CED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8D7D8A39-3999-41EE-B26C-221F9E4D1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E00464F6-2617-42C5-A371-C6C9CE86D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summons a skeleton to protect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EFAF852A-923A-4A05-9CBB-59ABFE59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181973E5-C534-4838-8433-DE5F8B3C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2A4C2F72-CB5A-4318-BA85-41469E86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1 min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B8EFA783-2CA9-4705-B879-ED622AAA0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D801E9E8-D6DF-4B6B-99B3-4778943AD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21ADD7D3-7EC2-45B2-80B4-706B9F010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E8B00B6C-72CD-4A39-9538-DCA94FDC5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no profession use requirement listed; uses the off-hand slot.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DC15C2AD-C636-4C66-8B0D-CF0A9646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E33C876-BE7C-4FF1-AE83-294B880B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source: Balnazzar, Stratholme.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962EDB1-8ABC-471E-912D-E129E77A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DDC29EAD-C090-48DA-BE52-45D0E3DF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Guardian pressure; not an independently controlled Hunter-style pet.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96859AE4-F1F8-4607-9636-D8DB8D9C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94E9DD4-F362-4E18-BB03-C0248DC7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use: extra guardian damage with an off-hand equipment tradeoff.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DDB9E029-9639-4033-9AC5-826774C3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Classic stats: +10 Intellect, +15 Stamina and +8 Spirit.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65EE92D3-5E55-4556-BA52-28ECDDAC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503E06B5-16AD-431E-905F-138AA875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These values describe the Classic version of item 13353.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2476821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A32DC99A-78BD-449D-B326-BB3935A248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46d8dee77484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B1CE0EF-E8A7-41A6-AECE-EB858830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FF4D7742-3E0F-4FC5-B874-129F2B55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19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EF234B8-1251-4018-8800-F1E89427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Battle Chicken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65C499D-F200-48C8-92FB-34A1209E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6AAAC95-B71A-4EA2-9AC7-F0AF313B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35646DD-2284-44BA-A795-7DCC7128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F8B4993-0E2A-4BD7-B064-7DAE8875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6D64C1C7-3083-4918-A1A1-6A91E8B5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10725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BB518B6-A847-443C-A186-15CDAFB0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631E369-9334-4D0A-844B-3C1C4DC8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4457B32C-EE58-4988-BEED-908B644D6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DBCEA8C-BD55-4AB1-9BF6-7D241BCE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Summons a Battle Chicken to fight for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F8207725-1148-46CC-9530-49E026D60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AF150482-FF39-4D47-9313-71394748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EA660558-37C7-4AD2-8DD2-488E5E8C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1.5 min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2823808D-DC18-4C98-AB26-F8F1AEA23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A6A6E041-A6D2-4E90-B4B7-0BE804D1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8BEF3004-CCBB-49A8-87FB-1F4EBBFB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E28C7803-EE4D-42FC-9B12-5C616624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250. Classic use: Engineering 230.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79A5C6DD-CA55-4D53-B383-5ACDFF721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C11DB35A-3D1F-4073-885C-FEAF185EC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Gnomish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D3A29582-45F8-4F50-9BA5-D0D762CA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C0C60DCF-C361-41DF-91EE-76641202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Added pressure, but attacks can break your CC.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C43A8AC2-6D87-47F8-A091-BE9020B4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436C83E2-D848-41F3-8421-F64F60DC5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Additional damage from the summoned Battle Chicken.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43DBA26-FE7E-40EB-9B92-67CFB951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5B12617D-A2D1-4032-B713-E10A237A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summon duration is 90 seconds. Guardian attacks can break control.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91341808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B518BF9-EC8F-42F7-8B12-9B895C6399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46b6649b9b40d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1A63164-287F-45D3-83FF-DCE7053D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100C54E1-E329-44B6-94EA-42C7D839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0356C41-C981-4F81-A3BF-A04FC08DE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Shrink Ray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4BA6DFF-304D-493B-8DB4-49B36058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BOE,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3B1F925-A939-4D2B-BBC0-C2E478E0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9EA3FAC3-07B9-4347-9C68-5D715735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B3020A6-7151-4A7B-B5AB-FA047EEF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4860228-C733-445A-8168-BB22741FC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10716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005EBA46-01EE-49DF-90A9-0C83CA3D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2B92363-63C1-4C38-92B7-644399B6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1F951C9-760C-43D6-808B-ABF19CC28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84BFCDD0-2EF2-4EE1-9534-8AAD571A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Attempts to reduce the target’s Attack Power by 250; can malfunction.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6E9E7F88-3517-4D90-BA57-3B53B3C2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73796881-A6D9-42CB-A363-F4C6F511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003B2554-0812-4312-9403-28F9E02F4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7447F3E1-1B34-4AFA-9198-0B7DA4AD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B2AE5009-4DE2-44E0-9B7E-980769B8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225. Classic use: Engineering 205.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A8541AFA-749D-43C4-8CBB-D56F02DF5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A4A12299-9DA4-4C60-80E1-69B55F2EA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8B1791C-0D2E-4108-BE11-88F00C9C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C9846EB4-0C8F-4E9F-B3E7-575E1648B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anti-physical debuff, with backfire risk.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3B299EF7-ECCB-4EF7-A9D6-5D9E90E9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0BEB6F5-FC32-4558-8AF9-85C94158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Attack Power reduction against eligible enemies; boss immunity can limit its use.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E05F61B-BA12-4B37-A2DC-523031F15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19501A6D-24F2-4202-B07F-15C49C49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250 Attack Power is NOT 250 less damage on every hit.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38531947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5C48F03-1D65-440A-B83D-94CAC96472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22e15949a2474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7AAD55A7-F57A-475B-9918-916360A44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FC672895-F7B2-42A7-BDE2-9427E02DE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40BF21A-D5A1-4CA3-9AC3-08B66B88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Linken's Boomerang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01C7F02-4433-4716-93CE-7C9DC3DC9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Quest gated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10B4194B-6EFD-40C9-8635-A7532142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BF025F2-7F7D-4B26-BE53-5897D47E1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2B1CE2AB-2ACD-4B58-8573-433308F0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EC27E0E-78B3-4803-9D86-4B696E1A3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11905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3311843B-9DCE-4926-A9D8-DB0978E39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FC32031A-148D-453C-BE1D-4D9E52EF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0EE9345C-781E-4881-8E93-78EBE0CA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D5AC379F-0A67-4B28-9EEC-76878CFE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113–187 Physical damage; chance of a 2-second stun OR a 10-second disarm.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3CEAC28D-ED97-41A2-AB6E-4B6FC63B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8841299A-9BCA-4ECF-81D1-6CDC7299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A790B0F9-4134-41E7-AAD2-E0BC2444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Stun: 2 sec / disarm: 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140A298B-3612-400F-86E7-EA505F000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E7A5EA87-4762-4D31-9272-9877255B9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 min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E4F1F5CF-31EB-4B8D-9590-8D90E9E5D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C314784-E2B8-4E7A-937F-A8E983F9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Quest: It’s Dangerous to Go Alone • Un’Goro chain.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F6AE4566-BA14-4C06-B229-8B62C4BC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58DAACD2-C2BC-45D6-BEFD-857C06A9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Ranged utility with a possible control payoff.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FDDA9143-93F2-45B8-A372-37F78B9E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7EC7F3DE-7953-44D2-9CDF-E3AE46A0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Niche interrupt / disarm use on susceptible enemies.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6F4CEE6A-625D-4721-8175-64BE7B6BD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11749A13-A350-4A26-B940-EF76E937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stun is not guaranteed. This is not a reliable Tidal Charm replacement.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96933394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AAFFF603-88A1-4D1F-8D12-E6D43ABE3D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a90f75c76d4c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6E5394BC-34B7-4B6F-91C3-3B4B9032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B52AE98A-D934-4EF1-8F03-C9B61AB1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145F822-3129-481A-ABE4-15CF9EDB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World Enlarger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9507D4E-9239-4E6D-9A09-794125CA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engineering device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4C4812B-7012-43C3-BD39-6B255086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DC9184BB-63B2-4610-9A2E-507A4677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6EE93318-25A3-48E9-9A3F-3A355116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758DDC5-A89F-4F18-BD08-7E0BB7B4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18660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65597CA-F0A6-492A-BD41-E66D17F8D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8D14D4C-7352-4B67-912F-EA6E06A6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E648E973-F049-42D1-A809-8844336D3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0448551-E1EC-4DC5-8EFE-78E7652E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Makes the world appear larger by shrinking your character.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FD1CECF9-28CA-4549-980F-A701618AB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3B086307-C00C-4FF1-8914-351999CE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037E6F02-ECD9-4678-8EC4-100B061F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5 min or until attacking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28AD0807-0B88-4198-99CE-4B4E46C2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3582647D-CE10-4757-8675-5B5853A5B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 hour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8BEE56F1-6EA4-42EA-9250-418CFC63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EF4A3040-A66E-4632-B1DF-F7CC10E0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260. Classic use: Engineering 250 + Gnomish specialization.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A3AF01B2-D71A-446E-B987-FC20CB330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E7BDF54-4B61-45F4-B36F-34573E3D1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824938B-7A9F-43AC-A9DD-972F2CEB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AA95645D-6821-4790-B4D0-D2B76DC1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Visual / novelty use; a smaller model may be less conspicuous.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9ED93D0-1C60-4577-8494-94E16D72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8BE18C2-157C-4D00-B2B0-F43C5CA8D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Appearance effect; no combat-stat bonus listed.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7230F8D3-1EDC-46C9-8614-1023A503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A4C93999-7D57-4D97-B84C-99FA08465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“Attracts less attention” does NOT mean mechanical threat reduction or a smaller combat hitbox.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57710653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067929F-36EC-4998-9DD8-4B2ADD2139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88f4f3beb344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867EDBC-910C-466B-841C-8E5C1D913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6C7A382-1B8D-4C47-9B68-9E9F76B9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0F5C49E-6C17-4384-887D-FE5159A9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Catseye Ultra Goggles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8ED65CD-0E72-422D-9259-81528088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Cloth head,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54B134C-2669-4B78-B9B8-02C4F76D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E29A795-9A61-4D16-AD5E-C283499C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3FA8722-E934-4753-93F8-970F56EE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DE64FAF-6CFA-436E-A112-C4AABB0A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10501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A910365-0774-47BB-BF97-5AF91D65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3883C3F4-EC59-42BA-98F3-85ACA3F0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498291B2-B387-4771-AF9C-384243C87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3E3AD6C1-BFD2-4353-8F4A-22644CEA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Increases effective stealth-detection level by 3.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F87F265D-7A2D-408D-A340-656B7AD5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B7645CA1-B087-45C7-8383-6783D07F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324CC86-3503-42B7-9AF5-8F47551BC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68AB1A2D-7715-46F7-870C-352A0AB2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39B56F92-982B-4E1B-BB56-472A0853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None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F52B5609-2A0C-4AF5-BCAF-4B1AAD6B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8CD32AA7-1C58-466B-9A20-17A3C618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240. Classic use: Engineering 220.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972EAD5B-32D6-42BF-A505-95B24A30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8B22B71-F0F9-438F-9482-A7AB4496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goggles.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8CA763DD-14CF-4329-91F2-A0E8832AC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01F0C0CD-3B60-470A-885B-8DED5122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dedicated stealth-detection swap for Rogue matchups.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F11BAB3-FC9D-4514-B484-96E72215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761145CF-A655-46B9-913B-0BF9B3045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Limited to situations with relevant stealth detection.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66106562-C420-4099-85EE-DE9233F4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47 armor.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7FF104A9-19EC-4EB0-8534-5DA3831D8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C47C3B97-80E4-4EFD-BAC9-A0966F52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Not automatic detection of every stealthed enemy. You give up your normal helmet stats.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57720203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C6D3624-034C-44A5-9340-85D41C7926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c190174255456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6579058F-ACB5-48C1-94F6-1DC34BEA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B674F593-3FDA-4CF5-BE35-58150383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A993A18-D030-4FB5-B60D-F3DE865EC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Death Ray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4B502D5-44DB-4885-A52C-DC6FFE08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928EB024-B15C-4A2B-A2B0-E565E43F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F384C68-A297-4183-8767-20282F1C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793A658A-E337-4FEF-9B68-6F0CEE73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2D1094E-2C9E-4646-AA7C-9469B63EB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10645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15C2EB8B-8AD6-421A-9CA6-7366D218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D861C8E-33ED-4576-906E-4CEE81FA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B7EF1AEB-273E-4DA1-B451-6B72F915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5CB107D8-0E76-4F13-80D6-4D74090B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Charges using your life force, then discharges damage. Tooltip: double damage to Gnomes.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10486C0-17CE-4122-BC56-D916BC169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966A890-3553-4534-867B-4747A5BB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E3C8379F-AFCC-4EEC-AF18-9D9AFF1B5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Charge / burst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0C9AF83E-35B2-4E2C-AC93-BE28E911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BD36FBF6-FE27-4472-A50A-73FEF7181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D29DCCC5-ABFA-498D-BE73-55F71F1FD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1C318B6D-403D-441C-8EDE-8C1BFBF55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260.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A9F253A4-06C1-4723-94F9-8E52E955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E2135322-673B-4206-BE19-4188013B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Gnomish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70B38A3D-A4FE-4EA9-83CB-40C11D8C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79C2569-AEEE-45FD-B42A-FA8997AA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High-variance burst with a self-damage / setup tradeoff.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FA1AD321-C106-40F8-88D1-7265937B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9BF3FB4-5F1A-4F5D-947F-FD8BE84C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Not a substitute for measured sustained raid DPS.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9B10781F-0C87-4CB2-8127-4079566BB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AD640E71-1537-41C6-A99C-09D6555D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Damage varies; the listed effect does not specify a fixed damage range.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64178835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7F3C9E70-CE72-4081-8F83-9AEF5FA95C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7f6b741856443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095F71D-AD07-4DFB-BB9F-F19560BF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3E699B4-D01A-4612-B65D-533C51275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4EFE6419-A086-4FF4-921B-2B9636EA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Spider Belt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4CC2FA2-4E6F-48AB-860C-A00FD332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31   /   Cloth waist,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3FD2DB9-B7A5-43C8-A3BC-3526430BF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CE55A97-20F2-4EFE-AAC1-590556EF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E9D7798-565D-4AE8-96A4-FCDC2429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AA61103-DF35-44E4-911F-20002345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4328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E4168B8-4F5B-4CE1-AFFE-6436230F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40FDC35-9347-4CF7-8132-ED6DD214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8C49E05-2F69-439E-B5C6-00717F34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D7F907E3-CC30-4BCE-BCDE-235C13E9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Removes immobilizing effects and grants immunity to them for 5 seconds.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77274F5E-5857-4EAA-9229-07DE7B6A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17166A2D-EFEB-42B1-B45B-584C88DE6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CF8C6D73-699E-49B1-A32B-0FE1A8B54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5 sec immunity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5B0C2B4C-5EB4-40EF-A013-A2BC5792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CAB63A86-CD43-4C67-A6C7-10B070FA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83DB8273-95FD-49D6-8BF3-279755D8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9AFC7C95-681B-4559-90DD-C0FD5DA5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Tailoring 165. No Tailoring use gate shown.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C8C831E6-D3FE-4F4E-A2B4-097A0554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2E792D2E-C424-4E98-91DD-24214B54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Crafted; tradeable before equipping.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61224ABD-7ACC-46BA-B851-560E30F8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5F9DA1BE-0CC9-4386-9A12-03C22406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root escape, including relevant immobilizes such as Frost Nova.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FF389D3A-B859-468F-B39D-18512B31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5F8DC4FC-FDCD-4778-8A0F-88AD258E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root removal on eligible mechanics.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88B2BC8A-3D3E-4C56-9C91-CDCB6E82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27 armor and +8 Intellect.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383747A4-E163-4E74-9DF8-EEEB0FE3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6EC8BE68-851D-4271-B226-E6F03716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Not a general stun break. “Immobilizing” should not be expanded to every slow or CC.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8396455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700212D-8C83-4725-BAB5-0CE67F2941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0d6710910149d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11556CB-9948-458D-9EEA-B70BF7326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2B6951A-13B1-4C45-93AA-7B829253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E787728-DD53-45E8-AB31-F7A7AB29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Barov Peasant Caller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31A427E-D6C5-4F7C-B7FD-4BA7F2650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Quest gated   /   Trinket, BOP, faction variants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692C9866-4669-4C59-8F84-545146F1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FB493FC-A62C-4119-9374-09D8D1BA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70581B3-FB93-411C-9937-A8A88ABC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F5B7582A-C061-4FF9-9413-367FDD66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14022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D50ECAEE-7A2B-47CB-907B-46727582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BC91E66-9DA0-44B7-B002-AE606D15F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ACC56B0E-BBE5-4C6B-8979-B1D4C2C0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50EDE79A-B20C-4A50-AEE3-6616BE6F6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calls three Barov servants to fight for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08183362-AFBD-41E3-B252-6DC697254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48284F5D-42F0-43E1-9E0F-2A2C0F9A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84CABE45-4456-43C6-B3E8-22EBCC946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20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B1F84176-01A1-49FA-9563-A628AE67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95CC392C-537A-407C-8D6B-923CA76BD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10 min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449C8083-7B36-4AD4-8887-BBC94F22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12F339FB-5AAB-4FA0-A3F1-BB350065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The Last Barov quest chain; IDs 14022 (Horde) / 14023 (Alliance).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552088EE-A36E-4361-8798-3BF75681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39DF6CAA-B7BA-4493-A620-6E2E024F2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Multiple attackers, with damage-breakable-CC and pathing risks.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31609066-5FC3-4732-8CCA-4CFD59CB0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FD844DAC-765E-4ACE-8F71-1BDEC7A7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use: guardian damage with targeting and pathing tradeoffs.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3C809A5B-A9A1-4F67-8C32-EA2FE9DCD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D9D06825-C365-4F3B-B305-06CCA5FE4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 faction variants: 14022 for Horde and 14023 for Alliance.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52737152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6970888-FA4B-47DC-9B31-F03E74BBF8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a8a2931cbf4ac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308EAEF-1F83-4980-BD1C-69BFB376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0DE6C87-3D1C-402F-9C53-D03CF807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E962378-BF7A-4CC2-9900-E7FBE94D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Nifty Stopwatch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56BFB340-B7F1-410E-9F42-E8ECDD47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Quest gated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3A6F81A-D2E9-4DDF-B983-B0BDC9CBE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5D9B481A-E476-43ED-ACE0-3CED0273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2E9ECA8C-04E0-4A62-9C4A-F62A6F30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29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2B058E2-2046-46DA-98D0-9A3FDB2CE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2820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CD0FD088-0A9E-46D7-8B29-2FA5D030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8645228C-9459-471C-8FC4-1EF6B9E2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8F1F3264-5D0D-41C1-85F3-986F6A73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0C2CA253-F119-44EC-94C9-D02F47A9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+40% run speed.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21B9FEDF-657B-42E0-AC97-D38323B47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16A22CB0-3DEC-4277-9527-025157E5E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248962B-2250-4009-8969-20E568EC6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B79D1B68-8DC4-4C20-BC02-2C1A19221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B2DDE93B-F8CB-4140-A4FA-EE1ECC23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30 min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A8FEB1EE-73D6-400E-834C-4FB69B9E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76EB3450-BA49-44F9-A025-CEA9906FB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Quest: This Is Going to Be Hard • Badlands chain.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B41DE2F0-CB4C-407E-959D-092E4664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5C18AFAF-7892-406D-804D-E88044E6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Pursuit or retreat without Engineering.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9297F0B3-1352-43BA-8495-E0E280007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BC3C5351-51AB-417F-8CA5-F4DE0CBA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Travel or repositioning when the gear tradeoff is worthwhile.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3ED2B50-511A-40EF-A693-494AB824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A1BA0D8E-3354-4421-8F9F-072A967E3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Movement speed does not remove roots.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76574633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4F1E67FA-0A1A-4B64-9909-1FA76F93A1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61b93599c141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ED689E0-560F-47E6-B513-7403AD10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A9C1795-C3FD-46C2-934B-C7CF0DE5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EC78E5A-FE10-4129-8310-F1A00673B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Net-o-Matic Projector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9322497B-783D-4283-8F0C-01AB5771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BOE,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95078AA-DA9B-4F2A-8825-B5B861AB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691198B-433E-45B1-B229-67A3A781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293E2E6A-413A-4220-839E-C9FF0332F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32E55CD-E853-4A5F-8878-F2E75C26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10720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EF1A2688-9F58-4EFD-903A-1E738A0C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85E8D8D-2E18-4B8D-A8E2-AE05BE5A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67E582BE-4CC7-44A6-AF62-A73178539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34B2413-CAF4-46B7-970D-F2043FDE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Attempts to net the target; the device can also entangle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8B808A16-3941-4DC9-A1D8-99823CB5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4A2FD127-4355-49FF-9BBB-22D9925D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0667B57-E6DD-40CF-95CA-E0D75628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Root: 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B5F9EF13-F435-4631-AA52-F18C07C9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C49B70CF-4217-4FA6-B2D4-4A7BAEDE8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37691314-123E-4185-AABA-D56F9FF3F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55E68A40-DE61-4928-9646-CE497062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230. Classic use: Engineering 210.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CAF90D3D-0DA8-474B-9CF6-C0DE4675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B18FD08F-81EB-478A-984F-0BBA4672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Gnomish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7FEABAB8-BDA0-4464-A8C9-60F16FB7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B5372AEA-A6FA-4FC6-BB8B-8E47DC8BA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Catch / peel tool with a self-root backfire.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62CB6F1E-45E0-45C2-A635-B73609DC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A14BD974-0D8F-4F6B-A619-0338D768B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Control susceptible trash; not an assumed boss-control option.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E6337772-0854-48BC-9345-A4917AAF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5DDD49F5-F372-4303-8D6E-F618CD31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 root prevents movement, not casting or attacking. Backfire can lose the fight.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2118791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567A216-59D2-49FF-B455-620D3F8168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3ebcf8375941e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C769C28A-9F09-42E0-9B3D-6FDC6A967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682B6C3C-FC28-4E96-B99E-A0A3A7AC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29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980C7385-D901-4258-9EE7-1896C31A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Mind Control Cap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9EB1293-FE8F-44E4-BD54-A889FAC0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Cloth head,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487B66B-3812-4A84-AC90-6BCEDC678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99685E90-464C-48AB-9993-C69E51CB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FD8D363-D122-4016-A6D9-06177AEB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664DB25D-EC1B-4EBD-8083-FC00B4816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10726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BB21895-FE84-4029-A0A4-99DE95BF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9C6E871-2C6E-4B5F-9DBE-8CAF484B2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9CA5E70-E42E-47B3-BACA-F6E1E465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DAD5FCC5-83FB-4E67-BD74-A9E2A223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Attempts to control a Humanoid; can backfire.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25A47E49-6E07-4849-88B5-967D60A8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80562A5A-FF07-4E02-B6FA-97E0C9E6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3D4448F-FB7B-4359-88C8-56E13EC0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Up to 20 sec listed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78E7FA90-6ABA-4368-AF82-BC2E17E6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20AD5405-2413-4C70-A1E5-631FD9CA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8A1A5D06-C149-4C69-B185-EE2FED69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7F829C3E-4C21-46C8-ADA0-A292F952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255. Classic use: Engineering 215.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9B8DFFF9-E7A9-469F-B64C-F42D2E12E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4F3F1522-3297-43A8-A351-52D89A21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Gnomish Engineering helmet.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219ADFDB-8356-46F5-80E3-6DB375FD0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432F8049-0DF7-4257-BAF2-BC76A7CF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control in an outnumbered fight; the listed maximum is not a guaranteed player duration.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F0ADAB56-F0BB-4F52-9B42-1BCBAF1A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B2C2D892-219F-46DD-A19C-540D8743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useful where the intended target is valid and not immune.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FD53DD90-4D3F-4AE6-A7EC-86A8A5E4D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50 armor and +14 Spirit.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0B955B15-0896-4FA5-B07A-56620C45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A97F319D-B181-4366-AB54-0F046A62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Backfires, diminishing returns and player-duration limits can change the outcome.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86119748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1306DC0E-0FE2-457C-BA5E-E8B22D2158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8f29bdafcf48a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D96248C-47F6-4B6B-B3BB-A42662483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1361CD2-8DBF-4616-9C78-F529F1147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A818470-47E9-4B95-8655-2E1A61492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Furbolg Medicine Pouch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0D689E4-97E6-47A8-9B21-7FB666569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Reputation gated   /   Held in off hand,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D401C425-B876-4411-95F5-983A9B4B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5E5B850F-B7DA-4C8F-A95B-00C0E041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C72C663-C911-487C-91B3-18FF32CB7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9F543816-2EA3-4C50-9A35-603AE316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16768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1F028493-1E8D-412F-9CFB-B6CA78FE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B7A185BB-2EC7-40C0-B6D6-722E1EFD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47BC73F1-84FA-4BED-B6B2-EB4A3B23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221209FB-E68B-4E50-8F43-D423E19C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Heals 100 health per second: up to 1,000 total base healing.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60D2C7BA-D8EF-4773-B76F-412E67E4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FFCFFEA-25FE-4A4A-8F7D-A093951A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30B560C8-E9C5-4ADA-9DFE-D26EF9A6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9F153810-428B-42A5-AB2D-B1A3FA392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6B104415-0C46-433F-8ABE-96E0DBE2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20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FEBD39B0-55C0-4483-B9FB-10862915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7BDF5153-8FA7-47F2-8F59-26B800E1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requirement: Timbermaw Hold Honored.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923F5425-51A4-46D1-BD45-86F4F112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8D0ACCCA-21E8-4C87-B383-58B95346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 vendor: Gorn One Eye, Timbermaw Hold.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FB791264-F410-4447-8AF6-73273529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BB6111EB-FD53-4148-B5B0-46F14D1A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Activate ahead of a safe recovery window.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A38CC27E-DAC6-448A-8B7C-AFF66F1C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A3FF32B9-8410-4F91-8B0E-80634F10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Self-healing at the cost of the off-hand slot.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E7FF299A-7D56-421C-803B-877C256D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+10 Stamina. Healing arrives over 10 seconds.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F8DB262-9CE1-4F8E-B514-E4E22B8F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A7A4159F-AD1D-4C57-A43D-F0D984D4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Requires the off-hand slot and a long cooldown.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73467280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EAE33D3-DCE4-413A-8CED-51BACA9712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8572725d774e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73E1B2F-04FF-4207-84EC-DDB3011D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6A485586-8DB7-4105-95F0-8130B0CF8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4EB7A25-C346-4CB9-9D63-530DCC83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Gyrofreeze Ice Reflector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5B34E42-8283-4727-9080-A293E747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47   /   Trinket, BOE,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AA8950DD-942C-429A-896D-1A4E835F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DDB8EC65-4EFC-4FD5-BB61-F32559BA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4D8A79CA-9F52-4F01-A20D-32EE2F57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6F10175-DC04-4621-88B6-7AD7F7500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18634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C88C15AD-3BFF-4E49-AD29-478F1C5A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AB0FFCE-F0AD-4C7C-85F3-F5E6C8DE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9A9ADDAE-8378-4221-806D-76CF3B0C2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8D7BC467-484C-412E-B924-5DDA2105F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Reflects eligible Frost spells; also gives +15 Frost Resistance.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74788140-0E7E-418F-95BF-1F524EE6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4F72B757-00B3-4E6F-8D94-713BFDDC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2ADCA93B-3F76-4580-853A-C8D421503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5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414D9EB1-3868-42BB-BC3F-ADBEB9AE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DCD174CE-C07D-48F2-99DE-6AE89B3AD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AA9E442A-51B4-42CC-A3B5-30DFF9DC9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55AEF132-99A9-4C8E-9702-FC8A2E12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280. Classic use: Engineering 260.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508F03AE-7C84-4C85-9488-C3FF396A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837BA56B-8859-407E-A9C6-E182E73C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reflector.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C4CE268D-3B42-428A-BBF4-17C78043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71FABC3-3345-4F73-ABC8-F8CF1BB0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Time the window against an incoming Frost spell.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FC42BD04-1F1C-4CAF-AC65-BF4D1EAA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BD5BB7C1-B385-4733-AAE1-986A15F4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works on reflectable mechanics; not generic magic immunity.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605A364-B9E1-4342-B069-16CA9EA0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94F8FBD9-F31F-4117-84ED-0BF3672A0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Only eligible Frost spells reflect. A boss’s area attack may not qualify.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07466744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437938BF-387B-4E61-97D9-F91C0D90F6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758f6f3b1040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D6361CE-B46F-495D-9937-56207202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060A002-F5CF-4A37-B96B-6C9A9978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DCFEB89-2233-4BD6-8E05-CB9B3267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Hyper-Radiant Flame Reflector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B6AB388-ABB7-4B88-BEC1-F0D17FE1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53   /   Trinket, BOE,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BB59D8A6-B202-4510-B155-D1400FFB8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FD19BA0C-2945-47E8-B800-DB785705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C27AAB3-677E-438B-B6A7-B4E71871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5D44454-3D3B-4505-AF86-407DCD55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18638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88F2498F-FAFC-46D8-80D9-B1229EF5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0AF61E0F-4B1D-488A-A25F-6A84667B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4CE55580-64BC-4B64-8EA9-202613647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0814E323-0E58-4AED-8DD5-7006BF23C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Reflects eligible Fire spells; also gives +18 Fire Resistance.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38A437EB-8B93-47C1-BDB0-E71E0E0E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B5169AC-A162-44A7-90FA-CFF0A6A1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E64825B-27C2-46F9-9A4E-48CFD936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5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1586EE26-3DC0-4A0B-8E58-09CF5DE1F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66B9A0A7-2B2C-4305-8E23-57BD6EBD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288BD8D5-1273-4539-ACC8-39D2B3E1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7D5AE246-93D1-40F4-A7DE-82621A1F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310. Classic use: Engineering 290.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51523181-D78A-4F9F-BBD5-79305ADF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0E5BAA61-1C9F-4C32-B65D-3CC7E9F6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reflector.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8DD14266-527C-4553-B292-9ADFC166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078B0368-532C-4E9A-BB20-1F7AD607E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Time the window against an incoming Fire spell.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EDA604A6-EFFE-404C-AA13-DE0B1000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0C12A507-E6F0-4724-9297-2C354C5F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works on reflectable mechanics; not generic magic immunity.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DBB324A-4003-4664-B7E1-A72221FEE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A0A55154-7C8C-4C53-916E-FF1EC0BD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Only eligible Fire spells reflect. A boss’s area attack may not qualify.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88233477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2FE202CF-2E20-42CE-A97F-2F4DD8D580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fea5877a2945e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39BD59B-3C52-428F-807C-70B982F76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B468674-384F-4F97-A601-62121CC1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718E454-0DA6-4960-B51D-D6814D4CE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Ultra-Flash Shadow Reflector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6A65145-1F7F-43D2-942B-A8453576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55   /   Trinket, BOE,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82F8EB34-76FA-41DF-A86A-F09DE4B20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F191997E-0B44-4D17-883E-FF18672B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9D741C35-D485-4E0F-8CC7-0220C7E7F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D9A529BF-8C7B-45D3-9B4D-91E34A25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18639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69E811DC-60FF-40FD-9F3A-29F9E902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F1E56AA0-D0BA-49FE-9315-2BD228A86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CBA4F3F-533D-4B9B-9F6F-4C63BD2E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4011A6C9-13B0-46C0-9884-0A6D1B5D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Reflects eligible Shadow spells; also gives +20 Shadow Resistance.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AC1AA963-F3C2-48CA-88A2-9582E847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9175D2EB-92E8-4595-9D99-43872B9C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BFE4CDEB-9321-4350-98A0-97112FF0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5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7DC22C9A-FE1A-4514-B49B-9AB5899B0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4FD254DC-80DD-49E1-9B4C-2E80E0EA8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9AAFAE3B-FC04-4C78-91F4-DBECE81F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AA422F3F-6EDC-439F-91CE-AA5C64AC6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320. Classic use: Engineering 300.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7B41BA2F-80B5-4751-90D8-BD16FA63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4D055016-C72E-40F3-AE5A-70997657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reflector.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D1DEA4B5-72AF-4F4C-8432-6109F9CAB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DF8F0E76-26C5-44C7-9A55-85AADB248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Time the window against an incoming Shadow spell.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176FB68D-964B-4234-A86F-DEEBE72A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75570035-F55D-4663-A128-49D35D58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works on reflectable mechanics; not generic magic immunity.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D60C014D-F340-4D27-8FB1-F1744973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018E809-186B-4B5D-84A8-813F15A6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Only eligible Shadow spells reflect. A boss’s area attack may not qualify.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50179669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0F35D3CE-7AC2-4725-8A1B-A3D136BD80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2d3136b8d44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5BCDB75-E02C-483A-A9C0-EBC03CA1C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B0BBF6B6-46E2-429C-B3A4-B3F77C61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3946FF2-82E1-4622-A1BC-B35750782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Insignia of the Horde — Rogue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7F615275-C45E-4799-99CB-F1FFEFFD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Rogue / rank gated   /   Trinket, BOP, unique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6DB648DD-EE42-470B-B056-061F208C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094392D-8D7F-4CC9-8783-258DFABBD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9874A01-577A-4A6C-8DBC-7F8851DF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CE34162-5865-4714-B664-580A5D31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18849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D5D91EC6-29C0-483C-BCAF-D94946DF4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2629C56C-2CE1-4281-9538-507BEC13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24C1B996-3F4B-4930-9CEA-9BFF432D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395DE120-3C74-438F-A29A-64E4BC92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Legacy Rogue insignia: removes Charm, Fear and Polymorph.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F6074E51-F3E4-43F4-87B9-E41812E2B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2D52EEFA-C06B-4550-8C59-3C387191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C70BBA14-C7B1-4C2C-A346-8A9B3CBB4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F3CA1BD2-9ABC-4B78-8E1D-29CAAC61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0E492403-FC36-4985-A6D3-945D08A7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7C6F4AC0-250C-4F17-B95A-871EE45D5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4DEEDE04-C5DA-4FCA-B2F5-D26911CB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Rogue only. Classic rank requirement: Grunt.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BC18CCA0-DF40-47A2-A702-10B37C136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D7320278-2624-4E99-A3C9-E58C0F5A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PvP vendor.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D42E0EB0-6A92-47EB-8886-B1D8F138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363CC612-A7A4-4DF0-91A8-A36076B7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Legacy class-specific escape coverage.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1F7EEEA-8711-454C-B6CF-1A7E63AA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18FFD3D-4262-4287-91D4-C6314F5DA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Situational CC removal, where the encounter allows it.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B66DC506-487B-4E9A-9261-D1C9C13F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AD74A847-CBBA-453F-BEEE-AD5BBC3C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Greater Insignia is a separate item with broader control-removal text.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339366643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F18B672B-DA0E-42DE-B66D-F9E526F344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4624367dd74c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F34D904-6F3D-4026-8A3C-ACAD2833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851ED45-204F-4BB6-8439-994E485A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5F1B200B-8B52-471E-9F8A-AC3D627D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Duskbat Drape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6E28921-EC4A-494B-B283-30A9235A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Classic: 50-class-quest route   /   Back,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B304738-3DFC-4D66-B75F-91F9A78D0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D9A6B2F8-23F7-4D95-B941-60D97DB7D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B4290803-2320-4339-A0B3-C0969DAA0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450E9B1-C9F2-450D-A787-F28C0F66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19982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2C049BA8-E6A4-4730-9BF0-2EE25F9EA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A6B63406-2F15-4E9D-B2E0-7A968EAA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92BC09F2-2F46-4037-801B-568D56CB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F04F75B5-F1BE-4870-B894-3C4D76AC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passively reduces damage from falling.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334567C5-677A-404E-86F2-1C2AEB27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53D50117-FE0A-4943-8E6A-E60390873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2BDD59C7-11CF-4A94-AAC3-8C0B52BF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7DB56453-AE09-4DD0-8FC3-DB6DE61A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D0FCA601-F5C8-4607-AB5D-A0E8B4A1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None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EF469B4A-2919-4AC6-882F-A6A4D9B2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BCFA65DB-A21C-4B56-B878-02CAB05E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Rogue class quest reward; no Engineering needed in Classic.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F7C71D52-CFF8-48EB-ABE8-FB3123953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182B9777-54B9-4D89-8497-7EB52C2D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The Azure Key • Rogue Sunken Temple class quest route.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7CDD896-8567-4E03-92D7-A754F3D3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9ACFD7BA-86ED-4ED5-A87B-1D654DF62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non-Engineering fall-damage swap, not immunity to arbitrary heights.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4A4608F-0458-49DC-BFD5-47D479F9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1D626B0-DAEF-4244-998A-244DBE6D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Safer terrain travel with a cloak-slot tradeoff.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B2F97E0F-1E38-4AFC-93BB-60AB5280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Classic stat: +14 Agility.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544C8D6C-FEFF-46C3-AB6F-4A6DFA78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92F5296-5786-4377-A647-4B055388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These values describe the Classic version.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42300818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13CF8E5-6D6B-4015-8F94-4257E7DA3A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1eb33a5a4c44a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BDE05F7-2440-4158-AC94-81B8C03D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FD2C86C-7C5E-4F3C-8849-F4D726155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929D648-5E51-449C-9C3A-D80EACA1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Parachute Cloak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44B800A4-5F51-4448-8D0C-F77B2C1C9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Back,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0ACE54F-DBD7-411E-9BEC-723C939D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464847A1-18D2-4651-B099-AAF17A53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2D991F1-F2FA-4D1D-83B6-47A82CA6C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F19E0FB1-5FA3-4654-A735-82A48FB7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10518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759B6757-3D65-4B01-8724-36486A50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EDDA0E17-0D49-4344-844A-55195E180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6F10163C-C57B-470A-8682-7E737417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05C15ABE-BEEA-4010-B15B-59AD7D8D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Slows your falling speed.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128BAC4F-BD44-4BE2-AC0E-964BF85C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519E597-00A1-4DFF-AE27-7759D0D4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A93053B1-372E-46A8-8E97-7C865CFA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06E8F9C8-CC3C-4A59-A873-688DE3FA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97E993DA-B494-43BC-A557-3D9E1D5B7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231A24EF-ECDC-4723-AE7D-0B24E87BE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86C79209-1A5F-4E88-9E84-9940753B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245. Classic use: Engineering 225.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A56C5170-3A63-43FF-9688-C8CC972E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83A1BD75-0470-4555-AA44-AE023EA4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Crafted; also used for a new disposable parachute recipe.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1B124937-D48A-4FD5-BB51-CC3BE4E2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BC2D3EA-6CB5-48E8-8FCD-048520755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Terrain escapes and controlled descents.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42573E8B-260A-4B34-B371-757977FB1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7A3DF5C5-9459-4320-995A-BB5A1F05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Travel / fall-management utility, including awkward dungeon terrain.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26B5B70A-EE9A-4612-8223-9259F1F0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30 armor and +8 Agility.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078C381D-630D-40FD-94A0-8C4CEA8A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E08BFFB0-2C71-414B-8D58-79DF85EC8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Activate before impact and account for the 10-second duration.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62574612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E642F43-734B-4175-817E-A2258DB1B6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d3db70408f4fe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6F214892-BE35-4032-BA13-9C7EEB36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A3BF888-747D-42C1-B4A5-ED38D606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41DE4A0-93E1-4833-97D3-CBB73D7D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Rocket Boots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354047E-FE85-402D-9DF8-86BC14EF9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Cloth feet,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3DD2F56-A8A0-4060-94A8-FDA84F70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F73D86B-C413-44D6-9A58-7E01E80E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780DCC8F-4170-46FF-B802-AB272D96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39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FDD3877-DD49-45AD-846D-F8E208B8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10724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FA51B69-D99F-4773-85F7-3FA2249E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F4F5A205-B4FC-4544-B319-AEF60771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92CD920B-CDA6-4AF5-8077-8AF65FAF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9B99FADF-C31E-4E5B-A95A-213261F2C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Large running-speed burst, with malfunction risk.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9973733-6E83-4293-938C-14E55C3F9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80174DAC-369E-4923-AF3A-41774162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89E1455-6728-4C03-BF89-D830E53B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20 sec listed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E5CD2675-0885-4FFB-B1A9-9048EB7CF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E8E2CD9D-16D7-4536-A12E-83851BDB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CDA0136F-290C-461D-96EB-B34D6E6C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0A7F88DE-8097-483B-B24D-86302F2B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245. Classic use: Engineering 225.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4913145A-99CE-4791-872C-847C83FFC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CAB08CAD-DD09-45E4-85D6-E99A8346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Gnomish Engineering boots.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BC37A36-AC4F-40EF-92B8-AA18B7CB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9BA3AF9-59EB-4438-8856-DFFB3EB9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Chase / escape utility at the cost of your normal boots.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2A73FA82-FCAC-4A75-B121-142BEED33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E7C78728-A446-419E-A146-E46893F8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Movement when malfunctions and gear loss are acceptable.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7C49B803-7B06-4208-B4D7-34CE8E49C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41 armor.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1A14BF5F-79A6-4CE3-8C16-CB209A9EB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431E1A7A-510F-4380-B4C8-88B05E156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Malfunctions are a risk when using the boots to escape.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92841753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A0944C6-B1CE-45C3-AB3C-D88C83CC17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13442d2cc8491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A11834A-F3E6-4351-924E-4568BA95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9105620B-3CA8-4C83-BB1F-3545C005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5D78F1E8-AE26-4D80-AD44-657F22B5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Goblin Rocket Boots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554D3F9-C512-4E91-AA84-873790171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Cloth feet,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D94D6CC-C947-4CDE-B472-61B5A78D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9AD781F-9223-402D-A82D-74E8749B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D4F5E9D-4119-461A-824D-D92FFF6F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FC69B2D1-76E7-420A-BEB1-A1571B869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7189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9D0F9594-94F4-4C92-B171-0BB48B18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5CF899C-75D9-4F7B-A1D1-9B709D09F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E641A60-503B-41CF-A609-4BC083B1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EBEC1DF8-BB3B-429F-81E2-9844BEC4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Large running-speed burst; the boots may explode.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6584B23-3D34-4F0C-8D40-95D6613C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5E161D9-F7FF-4B77-8847-CDAE554DF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84FE643A-27BF-43F9-AD36-333151ED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20 sec listed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9DF6035B-092D-456B-9869-81D40EF5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CCE17D7F-B6FF-4BDA-9FB4-DF66C2D3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5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2F74276C-5F11-49A8-8709-481F019B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7B2F2E3E-9E4F-4A03-B2A6-C3234110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245.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BD71324D-915F-4DE3-A1F5-7560704F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E4B40669-2200-474C-9267-F994E730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Goblin Engineering boots.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A9D2831F-B441-4BB7-B2A0-160EE059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3C6EB97-E617-4F73-B1BF-BC23E080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Aggressive movement option with a destruction / malfunction risk.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C02C4537-B9E6-4F3C-863E-DA55EA3BE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F8FFE15C-B5C3-4B62-9001-7E63429C7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Travel utility with the risk of a malfunction or destroyed boots.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580E7655-B26D-4074-9D3C-52EE4AB8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41 armor. This is a separate item from Gnomish Rocket Boots.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F3E1756-B8D7-4923-A7C1-E9167A4D1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603392FB-A07A-4B3D-A17F-756A8D1F5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 crafting requirement does not by itself establish a use requirement.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859573461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F30026F-6F85-4EEB-92B1-FC9DEB8CCD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c8e4b0e644ef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B4660B9-81DB-4E55-9043-4B14B537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8ABC9BB7-6996-45A7-A8A3-19E4B728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39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9E50A9BF-A0F5-4C69-A0D3-AABE6A96B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Goblin Rocket Helmet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5D0E85B6-7B01-4539-9325-2D79EC76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Cloth head, BOE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108BE4C1-3C91-4EEE-9E99-AD5B33B3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9E1B894B-76AC-4F63-84B7-85BA63149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4282AA23-98B7-471B-8431-EDDBEAF3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64397E75-8A87-4F6C-8ABF-B4A68FED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10588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9247AC1E-5B0A-4ACA-9F4C-4ABA7475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E2BF137-2A2C-4334-976C-87309022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5E29DF8-545A-47E8-AC47-F5450E18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5ED60743-7A2E-4012-A9D4-10CB4E67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Charges and incapacitates the target; damage wakes them. Also briefly stuns the user.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4590AF5A-8F67-4497-8005-C73350313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D89635C2-9AFC-4A5A-906E-6C800CC6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449FC506-2CAD-43C3-A6D6-D43746C2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Up to 30 sec listed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F881A48E-6BB2-4EC8-8CCB-DB4B302FF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9D9D100B-DDAB-4B3E-BC51-5F7CFF7E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20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CA634987-0F6C-4A51-8EAA-59EFF6961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34CBA343-9457-4E47-B816-74B66F89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265. Classic use: Engineering 235.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F55C5915-63BC-495F-9C28-04E7C3C62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E814F721-0488-40D1-A6C9-70111EF16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Goblin Engineering helmet.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7EDAE2D1-F0CB-4BF0-87AB-1406B859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6ACEC17B-1530-4B43-ABD9-D80B93EE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Isolate a target / set up a reset, rather than keep attacking into the control.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0BA1FA27-4138-4755-9ADA-AEFF2665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AB0F9C0-EA1F-4AB3-9883-4D077B2E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susceptible trash / targets; not assumed to work on bosses.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9B42C16C-E8F5-499E-878C-E53990CFA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50 armor and +15 Stamina. The listed duration is a maximum; player duration can be shorter.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C40F93D-ACBC-4560-8FAF-B7D20566C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85B2FBC1-CDA1-4201-AF53-512CC5C3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Not a 30-second unbreakable stun. Player caps, DR and self-stun matter.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73297057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96E29EF-8AF2-4934-905F-C1B16CE949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2c867dd8cc4d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128E867-0D6B-4E27-B563-AC81188F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16B2024-A315-4B83-A16B-B459282B4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B4728E2-D4A0-408C-852A-6245D783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Renataki's Charm of Trickery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A58232B-0620-474F-BE2D-8E42CA2CE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60, Rogue   /   Trinket, BOP, unique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721652A-EC09-4CCF-ABFB-6146A459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1597CE0F-D1B3-418C-A6D6-35B17870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6391991E-0337-44C6-AB8D-E90D0F4B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E036222-4D01-4C82-AB56-8E162108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19954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ED52CBAC-BCB1-4A08-A581-592571FD5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7DEB8A11-0C64-4527-975D-CF62EC048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822BF940-3A1C-434B-97A1-B212AB603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3FCEFA6-412C-458A-90E7-FA18CA29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Instantly restores 60 Energy.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9C7D13A9-0205-4404-8880-58C16453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30E19BE2-A9E2-43FC-8EE2-528462B0A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D7B9CFCD-A99A-47E1-A4F6-295B0D00C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AEF9039A-C54B-440C-916A-5DF7D6F2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99505346-5BA1-40E3-ACAB-FF65D8B7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3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51B55A5D-5484-46F5-85E9-AC217ADD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327786FB-4222-414E-A065-A18D2506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Rogue only.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1DE808F2-3C35-4A95-9515-A440DB6D5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5F58C5BE-D7F2-4C7D-B0C7-3FC7F850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Classic: Zul’Gurub Edge of Madness class-trinket collection quest.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EF0BD494-5053-46A7-80A6-F7CD7DBEC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2ACF9ED-BF6F-431D-9F02-09D3EDA33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Controlled resource injection for a burst or control sequence.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59BC56FD-CC87-41CD-AD7F-36213EF8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B100061-B441-4705-8C51-C0C3E7E4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melee burst / cooldown alignment; avoid wasting Energy at cap.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BBFF95E-9B0A-4F33-A85F-6BCE936E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8495A3D-A86D-4798-8292-B0E599EC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Classic acquisition is a class-trinket collection quest, not a single boss drop.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329680271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D61F225-2826-4DB3-A0CA-F895344D85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7b53e9567b4f2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D84D289-CF33-45A9-A04E-469493D1E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24ED5EB-9BD9-44F2-A331-EA4ED4D3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18134D4-29E8-4615-85B2-26F5BA462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Spider Swarm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EA4A003-887E-4115-9EE4-77DC5F75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21   /   Bag-use summon, BOP, unique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FAA1DD5-F5A4-4BA6-9E98-2C08A487B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7C97503-7007-4AD4-995C-22A99143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086566C-D757-4946-BD9D-D04B630B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3AB449E-2971-4D43-8101-91DA603DB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282720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76675892-E307-42FC-BD58-DDA0306DF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2AD0373-486D-4F55-88B1-45D7FD03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BECA4716-ED36-4387-8F2C-E734C6FD6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2910AD51-9DD3-4D85-A802-90D6AF49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Summons a swarm of spiders to protect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3D11DBB4-3B70-462A-867D-7018A732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9E12FF2C-2B1C-4D45-B608-A4F994BE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960AC405-7528-4F5E-A2C4-77AB19FB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min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3240FA5A-DA2A-4F61-902C-061EF76F3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B858CC48-94D3-4BC1-BC57-A854EB74D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Bag-use summon; no equipped trinket slot listed.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734B3630-389C-461D-86E2-C7133AA83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8572B26-2947-4A29-B307-AF433FAF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Reported source: Creepthess • Hillsbrad Foothills.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4EC737F2-8678-4495-AFC3-25EA70A9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60910FAB-9A6F-4736-B72F-C27A202E0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Multiple attackers add pressure but can break your crowd control.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5827DFB-F034-4A9D-8B93-6FEBBB2E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95588E8-5827-4974-84B0-F240E2B6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guardian damage; survival and target selection affect its value.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596C379D-6C53-4BBD-BC51-8462B216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2EBEF24-01C7-40F5-97BA-AEF1DD50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Spider Swarm is a summon item, separate from Smolderweb’s Eye.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195876198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BAC329A-ADEB-4481-9D57-1774C531C4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c01f07a2e247e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D84D289-CF33-45A9-A04E-469493D1E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24ED5EB-9BD9-44F2-A331-EA4ED4D3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18134D4-29E8-4615-85B2-26F5BA462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Dragonbreath Chili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EA4A003-887E-4115-9EE4-77DC5F75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25   /   Food &amp; drink consumable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FAA1DD5-F5A4-4BA6-9E98-2C08A487B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7C97503-7007-4AD4-995C-22A99143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086566C-D757-4946-BD9D-D04B630B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3AB449E-2971-4D43-8101-91DA603DB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12217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76675892-E307-42FC-BD58-DDA0306DF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2AD0373-486D-4F55-88B1-45D7FD03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BECA4716-ED36-4387-8F2C-E734C6FD6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2910AD51-9DD3-4D85-A802-90D6AF49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Melee attacks can trigger a burst of flame for 10 minutes.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3D11DBB4-3B70-462A-867D-7018A732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9E12FF2C-2B1C-4D45-B608-A4F994BE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960AC405-7528-4F5E-A2C4-77AB19FB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min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3240FA5A-DA2A-4F61-902C-061EF76F3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B858CC48-94D3-4BC1-BC57-A854EB74D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Cooking 200 to craft. Level 25 to use.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734B3630-389C-461D-86E2-C7133AA83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8572B26-2947-4A29-B307-AF433FAF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 with Recipe: Dragonbreath Chili using 1 Mystery Meat, 1 Small Flame Sac and 1 Hot Spices.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4EC737F2-8678-4495-AFC3-25EA70A9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60910FAB-9A6F-4736-B72F-C27A202E0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Extra damage while attacking in melee. The flame is a random proc, so it cannot be timed on demand.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5827DFB-F034-4A9D-8B93-6FEBBB2E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95588E8-5827-4974-84B0-F240E2B6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damage consumable for fights with sustained melee contact. Refresh the buff after 10 minutes.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596C379D-6C53-4BBD-BC51-8462B216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2EBEF24-01C7-40F5-97BA-AEF1DD50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Triggers from melee attacks. The 10-second cooldown applies to the fire-breath proc.</a:t>
            </a:r>
            <a:endParaRPr sz="1200"/>
          </a:p>
        </p:txBody>
      </p:sp>
      <p:sp>
        <p:nvSpPr>
          <p:cNvPr id="37" name="Text 21">
            <a:extLst xmlns:a="http://schemas.openxmlformats.org/drawingml/2006/main">
              <a:ext uri="{FF2B5EF4-FFF2-40B4-BE49-F238E27FC236}">
                <a16:creationId xmlns:a16="http://schemas.microsoft.com/office/drawing/2014/main" id="{CBAC22A6-E093-4F60-92D1-68451674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3017520" cy="5852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6" b="0">
                <a:solidFill>
                  <a:srgbClr val="F2F2E9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6" b="0">
                <a:solidFill>
                  <a:srgbClr val="F2F2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6" b="0">
                <a:solidFill>
                  <a:srgbClr val="F2F2E9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6" b="0">
                <a:solidFill>
                  <a:srgbClr val="F2F2E9"/>
                </a:solidFill>
                <a:latin typeface="Liberation Sans"/>
                <a:ea typeface="Liberation Sans"/>
                <a:cs typeface="Liberation Sans"/>
              </a:rPr>
              <a:t>5% proc chance</a:t>
            </a:r>
          </a:p>
          <a:p xmlns:a="http://schemas.openxmlformats.org/drawingml/2006/main">
            <a:pPr>
              <a:buNone/>
              <a:defRPr sz="1656" b="0">
                <a:solidFill>
                  <a:srgbClr val="F2F2E9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6" b="0">
                <a:solidFill>
                  <a:srgbClr val="F2F2E9"/>
                </a:solidFill>
                <a:latin typeface="Liberation Sans"/>
                <a:ea typeface="Liberation Sans"/>
                <a:cs typeface="Liberation Sans"/>
              </a:rPr>
              <a:t>10 sec proc cooldown</a:t>
            </a:r>
          </a:p>
        </p:txBody>
      </p:sp>
      <p:sp>
        <p:nvSpPr>
          <p:cNvPr id="38" name="Text 20">
            <a:extLst xmlns:a="http://schemas.openxmlformats.org/drawingml/2006/main">
              <a:ext uri="{FF2B5EF4-FFF2-40B4-BE49-F238E27FC236}">
                <a16:creationId xmlns:a16="http://schemas.microsoft.com/office/drawing/2014/main" id="{BCC016C9-F52D-48B9-819C-F139E50E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80" b="1">
                <a:solidFill>
                  <a:srgbClr val="ACBCC9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080" b="1">
                <a:solidFill>
                  <a:srgbClr val="ACBCC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080" b="1">
                <a:solidFill>
                  <a:srgbClr val="ACBCC9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80" b="1">
                <a:solidFill>
                  <a:srgbClr val="ACBCC9"/>
                </a:solidFill>
                <a:latin typeface="Liberation Sans"/>
                <a:ea typeface="Liberation Sans"/>
                <a:cs typeface="Liberation Sans"/>
              </a:rPr>
              <a:t>PROC CHANCE / COOLDOWN</a:t>
            </a:r>
          </a:p>
        </p:txBody>
      </p:sp>
    </p:spTree>
    <p:extLst>
      <p:ext uri="{BB962C8B-B14F-4D97-AF65-F5344CB8AC3E}">
        <p14:creationId xmlns:p14="http://schemas.microsoft.com/office/powerpoint/2010/main" val="1195876198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408DC7B-44EB-4547-8AED-8EDD35A015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3846c214a141e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835EABE-C758-4451-9900-9D7602D8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4EB2FF5-3029-48A3-929A-61D5D0E9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2363FC5-62D9-4703-AD16-365ECF8B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Dog Whistle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44459789-92A3-422A-8210-B4EE85D0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25   /   Trinket, BOP, unique-equipped   /   Forever rework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92B51492-F58A-4806-8ABE-8A4262062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651BEFC-3AC4-41B6-87CF-9598C3062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591C1595-778B-4880-9BE3-0DF8A3421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CC8D7F9-E6CD-4464-B505-BAE1ECCF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3456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2AB7D40A-DD2C-4528-9B3F-B2D8B29B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E7C5AE89-ACC2-4BBC-9DFE-8986FCBE4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E9933C0-8EB4-4E33-B30A-201A4869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2C7C2511-6819-4E5F-BCAE-CB0EE683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Summons a tracking hound; +5 Shadow Resistance.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EB0C4FF5-707C-440C-9135-0ECE3389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54775B3E-F25E-4A20-94B1-EC126076C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C870392-DCE4-48C4-82B3-D66F6546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3 min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B73AE83F-1E04-4DD7-9A50-CAA6FF3D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B89B576F-A540-42CB-9ABB-1BFE7F37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Classic: 10 min</a:t>
            </a:r>
            <a:endParaRPr sz="16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A7768B36-114B-4FAE-B8B6-594BBF04A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4EDDCC3B-0691-4912-B763-33F3F7856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Equipped trinket.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9EFD3F56-81D7-4524-B169-EF088F05B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B3780167-C40D-4D31-A18B-B23615A35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Houndmaster Loksey • Scarlet Monastery: Library.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692E50B6-3AA1-448E-AC65-E7545E24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4BB86CD3-7B38-4193-9B25-FC985A11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Guardian pressure from an equipped trinket.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4403FCB-F07F-43D4-BB26-3AA0DE0A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7532B514-A793-453F-A80A-3490DCD2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Extra guardian pressure; compare with normal trinket damage and pet uptime.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7445E1AB-EB50-4A9C-9C43-F56F6EB30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Occupies a trinket slot.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549470952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3A096C42-4515-4788-BFE5-AB27DD6E15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0341ee6954d3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919D4B3A-C27B-414E-B40D-8D4E6F28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DD10582-38A8-49B4-9702-01DA7A3F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EC31326-2A5F-41BB-9B3F-B3C1FF1E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Adaptive Combat Assistant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AACCD061-E4DF-4537-A067-3141F5580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60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03B678A-B3F0-42B8-95EE-97B9FE18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FC45FF1-CFA5-4EA7-88F7-321E539F6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4168605-D806-4CD6-8652-25A5007B2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F36C8437-AE68-4281-A95C-AE4026AF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272437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9F1FD123-1831-4233-A29B-4F7B905AF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C5775DFA-A442-44E4-9892-01F8F38C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23203D4-3A99-401D-88DD-BAE79B16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F3B3EE13-F1BB-4C60-84C1-FF61A3CB3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+20 Expertise; absorbs 450 damage. If the shield ends early, deals 100 Nature damage to nearby enemies.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0283B24C-4D3D-4208-99D2-2FD22E276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9324EA87-4787-4C6B-832E-3A6A7FDD4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F7DC05C-16B1-4525-8225-D4B9BA19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15 sec shield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F02AA60C-8CA9-4C83-AE9A-61ADAD9D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AA3A710-1EA4-4D4D-88D0-38B67E06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Absorb plus a conditional nearby damage burst.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B33E74A-4E8C-4B78-BD01-D4B9B799D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BB36DA1B-06E6-48E7-A1BB-D2DE4DFC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defensive melee option, not automatically best-in-slot.</a:t>
            </a:r>
            <a:endParaRPr sz="1900"/>
          </a:p>
        </p:txBody>
      </p:sp>
    </p:spTree>
    <p:extLst>
      <p:ext uri="{BB962C8B-B14F-4D97-AF65-F5344CB8AC3E}">
        <p14:creationId xmlns:p14="http://schemas.microsoft.com/office/powerpoint/2010/main" val="604925318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FD9F4CEC-E236-4F10-8AAB-C62EB3EBE6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4f93699c2a4d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C4B16D90-EE52-4DEB-885B-C21F3442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EA9BC40-B119-4BC0-BD13-EB1B8560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E4C01E8-D8F6-4586-B15E-FB9620226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Cleansed Vilebranch Icon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A271DE38-BF89-4226-B5D3-BE8943B20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631100BB-C8E1-47B6-822E-3AF1F938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0C6A8957-4545-4625-8210-1B074AA4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45E13291-158F-4B60-AE8D-C4CB4C752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DAEF6C9E-4357-40C4-8BF8-9E795B96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270276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7446517B-F9AD-403C-BD4D-1CA4907C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9AA1FFB-1032-4F2F-8034-73CE8D14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BEAD4D9C-D048-4B6A-A11A-A9DCFC995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9446F222-878F-4D87-B448-6F99611A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+7 Critical Strike rating; +8 spell damage / healing, tripled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DF61D49-8A9A-4610-910A-741641C1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44AAACD1-17B3-4EC4-9617-6F965A53A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80D2FE3B-9731-40B9-9F45-8FF615110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D0696D0A-4DA7-46D8-AB6E-DBEB3066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DAE6191B-48B6-4B8A-9884-3EEFA3ED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FFEFA388-BE49-44B7-946D-E928084B2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537DA1FE-AFD8-4DDB-8413-1B3A3364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critical strike and spell damage / healing stats, with a terrain bonus.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F2A9E534-B507-4029-B910-1271602B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33953CF9-C1B3-4D4E-AC71-07D8F5C88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Spell damage / healing rises from +8 to +24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D22CB8D-BB0D-4B08-B756-51415175F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36746887-C711-4CE5-B908-4E3FE2D81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tripled spell damage / healing value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631050562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8FC6309-7CD6-4E6C-82EB-4D6B1C61CA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4e0a2839f74a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20C68840-CC36-4F09-ABEC-A9590929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EE115BA-479D-4A12-AD9F-9F32CE05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5770C6E4-AA22-4DF9-A0CA-7A8A7DB6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Cleansed Vilebranch Medallion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AE197F3-B733-476E-A63C-AD0EF7D3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CFA19F6-5A1D-4E5E-B465-69189910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BB23074-F344-41B6-9858-8DF6BB6B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821215A-626A-4049-9EDB-C749ECA1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4DD54B7-2C53-4BAE-9624-0E09DDA1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270275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847716BF-3651-486C-A6D4-222DA222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FE00D721-B10E-41BD-8F84-6B966C81D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54CEB9D5-48E8-4273-BF52-FB68E338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7279FA95-5CDE-4224-9E3A-ABAC8CB4C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+7 Hit rating; +14 Attack Power, tripled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1960889A-2B21-4910-906D-EC7AE0A8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5FC20534-4C36-4D8B-8C41-7C6BB5DA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0F018C0E-0516-4045-865A-4F0B2335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F64CA656-BB1B-48ED-AB5E-566C52AF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E4EF584D-ECF3-478F-84A5-309C2016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B467C39D-0E27-4A74-8908-6FEB41F4A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8025076-DEFD-493C-9B22-56DE2950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Hit and Attack Power, with a terrain bonus.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79564D22-B45A-4551-A1CE-1DAE6A69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7B3FE067-DD62-45D6-8E2C-4A9DF42A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Attack Power rises from +14 to +42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835C833E-F7E8-494A-B723-B5EF4407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B1478B2A-A237-48BA-8431-158F2378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tripled Attack Power value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56790261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84AE20B-9145-41F5-B956-4F0B3DE448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7fe2bc0f8245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524191B-B435-4196-8354-5B8B2B70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DAF276A-5EF6-4302-8FD8-7DF45B1C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C55DDE5-3B23-4D66-A675-077C046F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Cursed Murloc Eye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A38C3920-2094-4735-96D6-A3E4370E9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24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C34C03E2-270A-42DD-BDF9-B2C16C5D0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18C6EA41-D932-4CFD-9930-62C602A90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5A91B83-A649-4DA4-A66F-2A58A9D2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49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B822B26-2DBD-4553-8E34-E0FE460D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273840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8BFAC74-AE5C-4349-AA46-D282F1A3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B232AEB-DB63-4448-8392-69BCC8C1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F0436EA2-281A-4DDE-B685-D8610BD2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27804A5B-91A2-444C-BF5E-13780785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Spells and attacks add 2 Shadow damage; 4× that amount against Murlocs.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0D32CF7B-86A5-4632-8324-2A3325E7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20E6203E-6A9D-47E6-9130-82F6012F3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D40FCAA1-ED94-4312-A824-020DDE06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EA25B86C-A73F-4F9F-B7A6-2BEC20FD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1DEE003E-772A-4D78-83A9-8C235E14C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A30027F7-978A-46BB-915B-5770B362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4E07C063-8462-42C6-9C96-B44AC76D6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Listed drop: Gelihast • Blackfathom Deeps.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1160D180-F9C3-4EC2-B277-FDA866D6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37C2072-C72F-4925-A9CF-A19056EA5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Small additional Shadow damage on qualifying attacks and spells.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C6120C7-3E69-4B24-9556-F8C4EAFD6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336E31D7-7068-4A70-945A-FE29957A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More interesting against Murlocs than normal raid bosses.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31E06AB7-7018-4C2C-B248-59255472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4341B4F-6157-4446-A14B-76E6F93A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4× creature bonus is not a general player-damage multiplier.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57896608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741E2BB-3682-4D2C-ADE9-46D4AF3D26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bfda5aa90c45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22DF5394-602D-4C32-8987-168A4D23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E6E2FEF-4EA3-4299-A685-2F27E3705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B2A897D-80EF-4A62-88BD-B089DCA85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Darkspear Voodoo Seal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7FA63A20-FD5A-4843-A72F-9AF22520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33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E978365-1D4C-454A-9D9F-340B4FC12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4BF60C28-C32A-4EE3-8345-87289CC90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9FD7CE83-97ED-4927-9574-8F2494FA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5DC3B17-2CFB-456D-98E4-7EB2AE26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272059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62078E2E-4BE1-4E8F-99CE-BA05CF80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C7F92653-4456-4185-9943-A4BC6C62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819AACBA-7550-47BC-8EA1-3E8FA245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721FF076-7150-4451-A04F-0A92021A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+7 Stamina; 3 mana / 5 sec, with +6 more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A4D03D5F-7654-48AC-99CD-E4038221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5B55FF4F-1894-489D-9890-6D9FABFE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8EA89802-38C4-40E6-8334-F8E537A5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FD0B1A3C-A29F-4B68-8836-D67FE949F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92CFC3FD-55AC-4375-9D78-78FDFF86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8ADC77B-176F-45B2-B93F-2878E13C2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D83F06B2-7C3D-46A6-B37B-443E3453B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Stamina and mana regeneration.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866832C7-89F8-4EFE-A9B2-265C7CB2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F5A09BEC-AC1D-4211-B506-C09F5478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3 mana / 5 sec normally; 9 mana / 5 sec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6DAC831F-21B5-45A4-8951-07AE37E1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486FD909-00E2-469A-A567-05DCD909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additional mana regeneration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159312225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070DF0A8-8E6C-4375-AB28-32B9C30740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0870fb38d04bf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0BD0A50-2AFD-4443-B180-6AE73E7A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6B00821-0798-4A16-9202-30CD04B1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49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97C4A39-45E0-48D2-9275-1839BA1B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Darkspear Voodoo Seal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6A44E1A-C8BE-46F3-81ED-321EE25A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48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BD916E5-7915-448E-8813-2FA6E6607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93D305AA-AE32-47F6-986E-DCA08F16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33CAF7CA-F16D-43E1-8FDF-073680DF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D4C33956-13A0-43A4-A553-31391D36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272061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A924821C-FB66-4D14-9A70-5BE9B68B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E86B5B42-8FB8-44FE-8D17-6DE6DFA7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53DDD38-B2CE-427F-A5B4-50B1EC31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92DB9A2-EF48-4DA2-AB10-2E81E1E01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+10 Stamina; 5 mana / 5 sec, with +10 more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CDDF063-325B-4812-8A16-54BC2F6DA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2FE936F8-20E5-49F4-AB81-0B5143DD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C35124D3-03AA-41F7-8DDA-79D5D37A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6B1A49C8-A2B2-4C60-B492-0DB0804DB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E53BB56B-BE2B-4650-B4AF-FC4ABB9B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578D7CE4-91BC-4848-8121-0B6EF313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6A33889-4764-43EA-9FD5-0416B4CE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Stamina and mana regeneration.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45EC41C-2FA5-41A2-BF4F-10759E98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1B480606-4052-4D26-B7E5-A5E1A3CF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5 mana / 5 sec normally; 15 mana / 5 sec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D0951FD5-68F9-4406-8918-AE8F4921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1B040FD2-7F53-44F5-A2EE-5A314934A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additional mana regeneration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239702278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70953CF-D5C3-4E0D-AEF1-B810A16322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fed37ff6854ac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CD30604-AFAB-4C04-8B20-223F0A38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A16A6F3-A30B-43F5-B155-44D88912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1AA30C29-519F-49DC-A8BD-BF4443D7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Defender of the Barkskin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A24BC06A-5C9D-4ED4-A2E0-5D27EB74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55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C75570D6-2B3B-41F7-811C-B78A519C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0A674BD7-6E1E-46C3-9228-9620BF0B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7959C25D-E5A2-45D1-83F3-D0EFD1DA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C6D27D9-DEEF-42D2-B2C1-0777EA478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268873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CE9018A-326F-46E1-A88C-9D22A600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E26A41A5-8DE1-463B-9690-2EB02AB6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551F852-23F5-46C6-84FE-8FBF34B8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3E47EA20-A449-49FF-BD9E-3681E1285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Summons a Barkskin Ancestor to fight and heal; pairs with Defender of the Timbermaw.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A9E47482-3577-4E80-90C5-43F5F00E8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A8908BAE-877D-4C32-B631-627D40E0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40AA4D5-9737-406F-8ED8-DD67F2B6B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20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8B0D8452-7C11-4097-9AB8-14B48187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D27ED2D9-BDAD-45B9-B024-5CB6EC5F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Guardian damage plus supporting healing.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7635080-F556-47E8-8C17-A7C6E814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B50FCA0B-215A-4929-96BD-A6A36361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Guardian healing and damage; the set bonus consumes both trinket slots.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A683C4F8-E26F-4DB6-A197-A24CC386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Teachings of the Furbolgs (2): attacks may grant +40 Attack Power; healing casts may grant +20 Intellect for 15 seconds. Both trinkets consume both of your trinket slots.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726727123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D39C3CE-4139-4BAC-ABEA-4DE0DD55AE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4ed0f5a0f9485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428EC2D-58B3-4D4B-BD2B-799F95C7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491E4E37-25D5-4627-B747-1C38F2C9F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A9C02ED-8415-4AAD-9993-EAF44C21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Defender's Grip Stabilizer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5136F9FD-9EB5-47F4-A9B0-8D1BFABA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60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BDC2D45E-525B-4738-B14B-FEBAC7570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DD4D1D9F-36FB-48B6-8E98-C2E29466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FBC09B0-0081-4267-8754-69BD803F3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58545B9-7042-4BAF-9104-E36EC39E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272440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220408C-DCF7-45B0-BD5A-0F7673F8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5C9BF75-157D-409D-AEC9-DD648410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4DA34F42-9031-4E76-B346-EB20C0657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BDE9BD4B-A051-4613-914D-D9A69202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+13 Defense; on use +8% block chance, doubled in Strongholds / Cities.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FEE0130-A73D-495C-9C50-9AB21BB5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7ECC7E7F-AFEA-448A-986E-07E3F5F7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2998FD9-1741-4F3C-BD2A-B91C014C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15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2A87DEB6-E80B-405B-AB66-12046AD6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1B0469E9-70CC-4D8E-9EAC-7E72176A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Shield-user anti-melee option; stronger only in the listed terrain.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97D6C864-260E-4D5F-AF4E-F3273FC7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5CA50607-A9BD-4929-84AF-4756E8E6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Conditional tank cooldown; block is not universal damage reduction.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A8B2703A-620E-400B-811D-D57AAF3BF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BE2D8C44-B447-4894-B86A-E59C092E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Requires a setup that can block. Do not assume every raid is flagged as a Stronghold.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56128600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19FBAC36-A9FC-42BD-A84F-CFCBA6CA82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a6b4f853034a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0EEAEB3-68D4-4117-9C76-FF7999F0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010B1C4-A417-4A29-B6E6-FE7D00DC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AF998D1-F30A-418D-94A3-F84F7077E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Dormant Heart of the Mountain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52AE8B7-B467-47C1-A5CA-9D7D5EEE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50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E3C1F4E-A059-4E51-B445-46579E95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FB334BF4-566B-4808-8178-0546DFE0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99BFCF65-A892-49E5-B0CB-5CFCE4C1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E7E333F-714A-4E4D-A253-BF4800DE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249473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714757AC-2149-4BC3-8CDD-C08BC944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23EAE00-A671-4749-BD76-09840BD0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98E1892F-BA94-41D6-9BD6-AC5871F9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271AA51-3AD9-4CDD-8A6B-A26DE6E9F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Specified large heals cast in combat grant up to +40 healing and +13 damage.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515E391-2771-4A91-BDE1-770255DB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D8C64C63-49A4-499B-A9F2-7CE12EC9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C7C3AEC-5506-4890-9414-90E60579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15 sec buff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05E399AA-11DC-4419-A89F-DE178C5A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69B5DAE-78EF-42F3-BBE0-94F43EBC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Crafted: Enchanting 285.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BDE1DE0E-3F28-41B0-8DF2-023E35087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018B67E1-52B1-482F-9060-B7F1BEA4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Sustained healer support when you can land the qualifying casts.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323A5BBE-FE42-4B31-B36E-E35D0884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01AEC29D-E731-4381-8F0A-0E49742D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Relevant to Greater Heal, Healing Touch, Healing Wave and Holy Light users.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46EF867B-1F89-4B58-B88F-697A72D9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+7 each Fire, Nature, Frost and Shadow Resistance. This is not triggered by every healing spell.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575053423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0D8019D-EE09-443B-B319-E83084426F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95c65f39347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47AC36B-9452-46D7-AD2D-EC246981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D7BA07E-5D80-4B8A-9022-D95225035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8B34D86-D7FC-4B3C-B77C-BF4998097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Emergency Field Cloak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A26EAD5D-2B6C-4A3A-A34E-9084FF8B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00C46C7E-AEF8-42A3-825A-FD4ADCF30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5897886A-EEA4-4B7B-BAB2-DE9639D75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246410F3-BAA2-4DFA-8E1E-F86B9346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8516260B-D0E7-413F-9EC3-62A3933F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260806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2F1F78D-87D0-4FC8-932A-DC6F38FE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CAC47C39-99AF-42F3-B177-11F9A371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EB26B0EA-F739-480C-B601-CCD95D49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54E5C279-872B-4975-BF32-C06CA8B7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Grants invisibility. Despite its name, the item occupies a trinket slot.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FC26D8A1-90D9-4367-9AC4-7E13062B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73C97F6F-84E4-4278-828F-965F262D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8FADE33B-BA74-4F35-A9F3-099322FE9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sec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14F86DDD-CE39-4D43-BC01-F525F7EE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64EA1AE5-8ED5-414C-A486-DA4BAEEE6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Engineering craft.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3083B781-3D15-421D-8C44-71167F6A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67142123-4220-4488-B578-ABB196ACF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245; uses Gnomish Cloaking Device + SAF-T Casing.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29090E58-82BC-4B9A-AD59-57423D44A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430B476D-D472-484C-B8B3-9C305FF7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reposition / ambush tool.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F4BBD15C-2154-469C-AC39-3D47C0A3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F873B2A-FCE6-4DF3-A3D1-1FB18657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Invisibility for positioning and travel.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38E532D2-C9B1-4B41-B034-8DFE9314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507B11A7-9615-4C9A-AB50-3E67E2E7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Occupies a trinket slot. Invisibility alone does not guarantee a combat reset.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26136231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55D62222-862F-4DBE-BC26-D9CEA0591D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4dba3d59524c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1071A12-3EA8-43CE-9880-559A2CEEE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3B070E2-E96A-4A9A-A0D5-C9285592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294600B5-F9A1-40B3-8D5E-D720548C7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Enriched Seal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8A46D564-1767-4D3F-BF3A-F5E431A3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48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2361FA69-BE13-4566-8C89-B4E70B67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DA3E1A5D-8C99-448D-8D71-F6C1436E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4886AEDB-B7CB-4010-A0B5-C79EA1B5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BEDA1B8-8D8E-4E08-90B6-7908A36B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271903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2F893810-01FF-4F53-A6C6-52344686A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8E5EA77-DE2A-4BF4-AE68-1A1592E7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38B60BFB-7C94-476D-88A3-F0F728BB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4BCD40D8-5874-4196-9D41-E1BDA48E6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+10 Stamina; 5 mana / 5 sec, with +10 more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57933EF-7863-4677-B622-B13F2B44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2D7E934E-6015-4DEB-A3DF-DD6655A8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08940C6-2B6E-419F-93AD-84A9BA25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08C67075-E59A-4A4D-8C3A-3FDE5715A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23F03525-D71C-4261-B7E8-DE6A312E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239DDDFD-22B4-4A9A-B36F-34D6DB1B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95A4F43-C4B8-48CA-8308-5A30E4F4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Stamina and mana regeneration.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CB26F154-28BD-4688-92F3-982F551E0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C2D50B3-681C-445B-9124-93586D39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5 mana / 5 sec normally; 15 mana / 5 sec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704621F2-B545-483A-8E65-A3D4D110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4238F411-B035-4147-86ED-E8AB875C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additional mana regeneration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409813000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1888DC39-2106-4C87-B41D-D43BB19ECA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ffb29ec52d459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6B14ADF-8BA5-4480-B464-1AE40581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63E43BF-4A5F-49BD-BD71-3FBB5A6F4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79A15B9-7A3A-4BE5-BB56-9061FC1F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Enriched Seal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84B461A-4EBB-4B1D-80F6-88E5801D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33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13878640-E49E-45A4-A62C-6239BAAE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4ABFCCF-9100-43B7-9CAF-B336FA0A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610C2F4-6BA3-47CD-8935-988B921B0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C103089-9402-41A6-AE98-F6268E5B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271905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ED0B9C32-342D-4873-A3FE-77902256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A002A773-B54F-46CD-803F-CA9EDAC36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3AE06660-A87C-46EA-81C5-9C0D8312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0FA5E428-88CF-4474-8234-03D7D054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+7 Stamina; 3 mana / 5 sec, with +6 more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A4AFF990-F371-4138-B763-9280D97E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18559E9-AEA7-4E33-A83D-9A8EE6CFE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B3F936F-51C7-4D1F-873E-A77E16E6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C336D729-A8B6-4232-AB08-34259DCF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CED496E1-D8F6-41AD-8CE7-5C08C370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F5BBDAB3-B728-4A07-9052-58632EE3E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3B5BD1F-9B26-428F-9CC6-273C880F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Stamina and mana regeneration.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E0F5CD93-001F-4B87-87EB-D76AA7C3D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7EDE2C8D-2D40-464F-8433-7CD503EAC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3 mana / 5 sec normally; 9 mana / 5 sec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B75798C-4647-4E45-8577-F3F5ED6E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DD0A53E4-DE15-4909-9EF8-EAEB850B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additional mana regeneration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31583401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4687C39-19B0-4CC6-84EA-6266E765A2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0beee4f7e1424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2F2690FF-F076-4CBF-915B-1A160608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6538FE6F-BB85-426C-8CF6-AABE7756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5B633738-EC98-4D37-9A54-62BBAF6A9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Everlook Delivery Bot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829A128-D424-42DB-B583-1AE212477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50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A591217B-99C5-41DA-A798-812AD4E7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A45DE07-AD21-48A5-8949-2AC41F4F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8FAAA8C-966B-4A13-9685-0CFD355C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D034D5E-0C87-41F2-8D04-DFDA70FCF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274760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14A97760-2439-418C-9C6D-BBE65348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02CE76A9-4226-46B3-9FC9-D48C91B9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6CF2818C-2DBF-43B6-B4ED-C7190A5D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2DD3FD0F-A4BB-4260-A378-DB1F1AE0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After 6–8 spells / attacks hit the marked target, deals 467 Fire damage; snowy areas halve the hit count.</a:t>
            </a:r>
            <a:endParaRPr sz="23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FBA608B-7C67-4651-8A3B-ED4AA0D2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9740EB3-F694-4994-9A49-4FC0DE9D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Delayed burst that rewards repeated hits on the marked target.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1B514DB0-44C8-400E-912B-4FD4092C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D324B63-B1C6-4DA2-8901-FE817853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Delayed Fire damage after the required number of hits.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A4D2CB33-E479-44BF-91B4-9D17BD85E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+20 Frost Resistance.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870772691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AAA1133-3AD9-4578-92AD-E8259F0A41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2d1e0091af40a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8D19465-1B75-4A86-A80E-1C9586D1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7874A0A-F3D9-469A-A192-C980F4C0B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1EA9CB5A-A204-494E-BC94-76C02E51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Everlook Pathcarver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8D453D64-F196-45EF-9AEA-A6CFB9E98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50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0B232E43-840C-4A43-B9D8-510773D37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913B221-8F35-4090-85A0-7D9B4A75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DE33CA3-732F-4E34-9A5C-6348DB3E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59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AD7EE27-D6F0-4A9A-B61C-4255C27EE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274759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C84F7515-C35C-4CA0-A5D1-EBCDCFB16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B75AA9FB-93E7-4969-8F74-D028C84E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8015527-7FC1-4946-A262-3A8F59DE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C768641D-A3D6-4B22-99F5-20174C77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607 Physical damage split across up to 4 nearby enemies; double damage to Plants.</a:t>
            </a:r>
            <a:endParaRPr sz="23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39109C6-04C5-46E5-8324-1DD6BF47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19A7BDB6-AAAC-4C28-AB46-BA67C589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Nearby multi-target burst; split damage is not full damage per target.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14BDFD7F-A6A1-4DF0-8FCE-97E921F5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83956BED-FC97-452E-9337-1F86FFF1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trash-cleave tool; stronger versus valid Plant targets.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2524E78B-9FE7-4590-B179-D91AF92B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+20 Nature Resistance.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669399994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E016DDA-C0E9-4284-8CD4-48AF708ADE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19ed54cc640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E166ACA-65DA-4F20-8C63-AFB38905C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F5FA7FE-3A5E-4905-B43E-40775819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76102E8-F006-4BDB-9C30-1DCF6B16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EZ and SAF Field Transporter: Mt. Hyjal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D9C0095-1A2A-4E75-937A-EAAFB5A2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60   /   Trinket, binds when used,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978F5D38-59AA-4502-9D1C-4F239271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14CEEC2-ED2E-4881-A6C5-040361A4E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D45D933-4041-480F-9DB3-EAE7BB76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67ED7638-17C1-49A4-8499-09F1971B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260821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60E3C9FA-8998-4B96-926E-04A545142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B40A3210-B4C9-43D1-8C32-88CD82F4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514175BE-7A90-4C0E-8463-3B2A7F6ED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7BCA0EFF-31F1-40E7-ADF4-EF55C00D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Teleports to Kaylaena’s Workshop on Mount Hyjal; high malfunction risk.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26A9E7C-89FA-4199-8AD0-E1F1C48F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F99E0B26-A271-4E56-B376-EFF8AFC8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B51469E3-4371-4CC9-9770-73C06DCC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Binds when used.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27D5C461-53B7-4C10-9FF2-AA533E69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9DC6A26B-23CD-4C77-B197-D14987605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320.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25A3BBD3-22B8-43FC-8159-E4730CD2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4D5D0AD9-5D43-49E1-A7C2-ECFD2315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Regional travel utility.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5A3DCD04-9955-41F1-B58F-6F9CD9E2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5AD3C025-713A-4B88-A854-4DC6EB91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Travel convenience for the Mount Hyjal area.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433EBCF6-1A66-48A0-BB1F-E952A912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B6683F32-DDC7-4CA7-9156-7AFB15C7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transporter has a high malfunction risk.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50679229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387B4106-998C-4E3F-8745-A528E7A901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da1026c074b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4A64D79-7BF4-49A5-83C0-1C57B207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01C4F95-02AC-4390-BD6F-F9DCB5DE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59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66E7081-10C3-4D4B-BDE3-EA6ECD2E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EZ-Thro Bronze Mortar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703B8954-C358-4E71-9074-321DD42E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BOE,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161598C-F046-4995-B840-C62EF233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C2D2A08-9228-4F9D-BA2A-6E8947A5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A8E651F-DE06-46BC-8D2E-59B6012C1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D9D25FE7-E757-41BC-922E-0FD396BA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260802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24B93BDB-3529-4780-9F8C-CCF6B9A1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BE4D2C97-CBC5-4A4C-B456-7D609F3B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31A99657-5B67-4622-A15B-CBD8DB13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391B9F8C-BF46-49A4-9EC9-48B6841B2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100 Fire damage in a 5-yard radius plus 2 seconds of damage-breakable control.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A93DEE31-77AC-4332-86FC-EF92E721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045123BA-11F4-4B1D-8B3C-D91AE8FD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016046A6-A24F-47E1-A5D1-332F3C99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CC: 2 sec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C7F99B37-6614-41E0-BC70-030A95621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E42EAAD5-9866-4D86-BC3A-8F57EBE9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210.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54AFDE93-13E5-47A3-99CE-35C192248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5E343CAF-368D-467A-A6C9-F53C162FA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Crafted: Engineering 210.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5212E1F1-5D74-4338-B32B-219243A4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1603C88-71D1-446E-BADD-D60D5979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Area peel / setup, especially before switching targets.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E052C395-822F-4D81-934B-9F8DE4D1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F1819F4D-C768-4736-9B93-51C35D4A0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Interrupt or control eligible trash; do not assume bosses are affected.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6F151F4B-65DD-4B5F-A5A6-2BFA9A62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949D8AD7-C08D-491D-B2CB-8B58A91A6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 trinket, not simply a stack of thrown grenades. Damage breaks the control.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613456409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28F840E-C1E0-4411-9129-8D54DE9E6A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3cc89ddece4b0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A352A6B0-8DF8-4E84-9C41-874429FA8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7B5298B-EE8B-428E-96AD-C82BBF42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8C2F63D-7D06-4011-A2E8-F576FD30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EZ-Thro Field Transporter: Gadgetzan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62132211-C346-455B-8A30-32AD1F83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55   /   Trinket, binds when used,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2B4919D5-253E-4673-8038-4E3ED82D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B0FC589-0EB1-4682-9B3C-200C40C9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006FC085-CB3B-4372-9672-743D785F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921CB96-B50C-4808-B5AE-CA505A84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260819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1B635900-E723-474C-A958-C317BB02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A7101536-418C-4A60-B221-E7032D7A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014EDB01-427F-4E0C-A3A0-FF92A325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A8B07DC-C6FC-431F-9C68-5283B051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Transports you to Gadgetzan in Tanaris.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17FFDF0C-E70B-4A52-BC39-7C3F76C3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155D1AD3-2D1B-40DE-BBB5-A2E20DC86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E50C7CC2-03AA-4B05-8425-932A72C8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Binds when used.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A6AA5546-2212-496A-943D-BC1F16E89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74D20A81-5B95-4AD0-B21D-B3D278A6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Crafted: Engineering 320.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EFDAEF96-9478-4697-B2FE-FB966B2AE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AFAAF7A5-8B15-4F59-B4D1-28FC76DF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Regional travel utility.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AEB961CE-90DD-4CAF-8197-245DA204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0EAF10B-D05D-4173-8291-B0FC3571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Regional travel convenience.</a:t>
            </a:r>
            <a:endParaRPr sz="1900"/>
          </a:p>
        </p:txBody>
      </p:sp>
    </p:spTree>
    <p:extLst>
      <p:ext uri="{BB962C8B-B14F-4D97-AF65-F5344CB8AC3E}">
        <p14:creationId xmlns:p14="http://schemas.microsoft.com/office/powerpoint/2010/main" val="1056190879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94E9888-B2F3-43CE-A984-2B2FC5069C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1d40de0b14425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FC4270E-8093-4EA3-AE4B-7ECBC6CD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D10A7B2-B5E1-4F4F-9CE7-C1B8CE7E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78BD4DF-9746-4C64-B0FF-10F2EC74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Frozen Heart of the Mountain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99E773DC-64C1-4A43-A43A-D665339C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50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C21FDF28-FCD0-46A5-9EF3-F79548DDB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A8A7B74-8974-484F-BE6D-689DC405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0DD4E8C-303A-4BE9-9A89-A701B570B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901DC6E4-CAA9-45E1-9178-2FBD58B2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249469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7E42138A-1832-4540-B6ED-C545A809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8D08AE64-6B36-46FF-B2C3-B98748D5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5D142538-E08E-425A-B099-EFF48D9B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C6251C0C-1EC3-4A3F-B3F0-C1E077F1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+9 Hit rating; on use +29 Frost / Shadow spell damage, doubled in Snowy areas.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ADEF3D8D-9687-4978-B520-1148B38E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2B75BF0-29F8-4473-8863-624921C5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A43C456F-3353-4F1E-94AD-AFFE552C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15 sec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58162315-DD5D-4AC1-A551-2C2C6F0A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1CFF0A50-BAA7-4095-AD28-86B87EEE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Enchanting 285.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9236057F-DDC6-42E5-825C-FB457FB2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F5AB76D-9E12-4B58-9CA4-151A5EB62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School-specific offensive window; snowy terrain can improve it.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350EC2A7-02E6-47C5-AD30-3CC662DF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52642F27-319A-46B9-9199-FC79FAF0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Compare to other caster trinkets under the actual raid’s terrain flag.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3E7FFB1C-182C-4A5D-B0A7-BC2BF2822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+7 each Fire, Nature, Frost and Shadow Resistance.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506044289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5E44A4F-15BE-4D3F-B179-DF5B903D1E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b8602d00864de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2A254AA9-76BD-4EB7-899B-4B758B68D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82F2F93-570D-40DC-B3B0-C2C5137D9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B4E19E0-8038-45E1-9006-90E0C652C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Gnomish Poultryizer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23C8D42-C376-4969-8051-060FF3E9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60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BB3ACA4-1F67-4B52-933D-8BE3AD2B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CEF28B96-3C6B-4FCF-AF95-7F863520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75059DF-E8C9-48AB-B29B-0593E7F1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332DD47-03CC-44CF-A8B2-9AA707A4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260824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C692AB89-BB1C-4217-A44D-3F5224AA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B173DAAF-AEB2-4D2E-8EBE-72644DA1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5438C241-9163-4D2F-9FD6-B1951E81C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17B3D8FC-85D1-48B6-B244-4681C66FB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Attempts to turn a target into a chicken; can malfunction.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6A71B186-6B25-4424-AA32-F5C9CAE2C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252659B7-2F8C-4342-A946-28ADD2C58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F52845F2-857A-46A5-A5A1-0289FD84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Up to 15 sec listed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FCDF9572-B8B6-420E-A0C1-3E816D4F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D1E7C4B0-1698-4A1F-9DA1-EF3AA836E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320.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35B55AC5-90AD-46D6-A915-8AC7A49C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5C273F95-E3F3-468C-A7E9-C70E6514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Crafted: Engineering 320.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793D4749-D20E-4929-96C1-124119D5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0DAFE6DF-DD4E-40F8-A9AD-2F99177E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Additional transform-style control if the target / PvP rules permit.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0044445E-A337-4471-BD39-17C0D5DF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192D649-9D84-4BA0-827A-74D4AADF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Control susceptible enemies; not assumed to work on bosses.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46FB8B0-33E4-4C15-9E26-F1913204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B41B7246-EF2B-4A61-B49F-08527DD2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 transformation effect can have player-duration, break and immunity restrictions.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959360423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B20ED897-0772-411E-A8EE-BB5BF589E1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525e1c98244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CB9E056-B992-4E9A-ADFF-7937C12E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EFC2E4F-8981-4F99-B5FC-F1626838A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281FA138-D489-4699-9367-D2E3C834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Golden Banana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4B01D71-1657-42C8-9DAF-03A1C30B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1FDB346E-A4AF-4A0E-B2AF-C630E951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7413452-89AC-43A1-AA3E-79FCEC49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6EBFDF48-0538-4622-A2A8-EE3A7945F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EEC7A00-7CA4-491D-B63C-9FD0E5AA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270226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13A99FBE-0599-4282-BC6E-9272E9453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75EC65F-22D4-401F-BE3E-2B0D4F61E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74FDAE8-F242-40AA-887B-D98ACFA8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CDD8DD8E-E691-4C70-A08C-CFE4641D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+16 to all attributes. In Forest / Grassland: both effect and duration are doubled.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8324E751-2698-4278-916D-C3C0E2EED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A2CA6787-CCDA-4F3E-8B7E-323627CD5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BBF6D61C-65CD-4004-A6E6-33A47339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15 sec; terrain: 30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526AF533-7CDE-48FF-A7F3-5B2B70BB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A77C3E4-C8F9-44ED-BF05-13367319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timed stat window; terrain changes its size.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2C6BBAC-5634-4191-B50F-6B4824A3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8E5B957E-8C9C-4EE3-BF41-D1AA814A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stat cooldown: +16 attributes for 15 seconds, or +32 for 30 seconds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76A4CCDF-DC4D-4DD3-AA09-7F5DB60B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404C301-1C70-42DE-AB10-F787B47FB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doubled effect and duration depend on Forest / Grassland terrain.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95042091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3ADD2778-C56C-4A02-B9B7-A42DDA3A17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b3d82edb4f40f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6CB40BEF-1C61-49B0-9F26-9D6FCA45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4B4DD67C-9711-457C-B5FD-11F27266A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AF59F79-3113-4029-9F77-B9FCF837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Greater Insignia of the Alliance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E899B12-7595-47FE-A487-7ADCF333A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CFDF3A8A-160A-465C-8E56-389E726D0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3716FCB-72D3-46E7-865D-324F6250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08001577-ABBA-4368-B6F8-0CB9DF38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1743A28-24D6-4B69-B5DD-1DAB21F0A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274445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D3B1D4D9-49B9-4B32-905F-0E526CD3E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EF500EE5-5CBB-4D2D-A5C3-9359E901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E40CFA3F-AE14-464B-87B2-59968DF8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DDEBFE5-8CBB-41AD-BA7B-F1947E3A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Removes movement-impairing effects and effects causing loss of character control.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21849E7-3CD9-44FC-9EC6-69697D94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3C9CF381-A6E3-41CE-A575-A98827B09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398A6129-627F-446C-88EA-C72659DB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FDC2F270-72AE-4376-9235-A0CB0AE7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E11A7EB1-DBE4-4202-90CA-A900ABA4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PvP reward or vendor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A8AD05F1-033B-4211-AF44-B5C9A8783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3F96CD54-3AFD-424D-83AA-012671382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Broad escape coverage, unlike the older class-specific insignia.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F5337E9F-B48C-490E-B35F-E32D59BD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C4607BF7-4841-43B7-8310-33FB6D13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useful against removable control; boss-specific exclusions may exist.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31461FE3-635E-401D-8C08-5C38AD10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22EDE1A-68D7-418C-8B19-EF40EC67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This item is separate from the older class-specific insignia.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628076753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736C08FB-B70F-42F5-8DBD-82F1471170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72b644b7b4ae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B8CA4E9-3539-42BE-B9FD-D667CA9A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839F129-F7F1-4DCC-B583-A6C04F9E7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8375DD0-7D3B-41D1-9A75-DA9FD27C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Greater Insignia of the Horde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E25EAE7-BF5A-48C6-BF94-19574101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3BF0823-EFE6-4FA1-916A-41CEA1BA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1F60C1D7-40DF-4436-A6E3-5AAB30E0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07B0C934-979F-4F5E-A860-28748D780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50C23E5-7CE5-4699-9023-DDB5762EF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274444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1A5D1C70-7B7E-47EC-9E18-2AEB22C2D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D50D5A6-874A-431A-8A57-5521FFED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4C43588-CC84-497D-83F4-36AD9823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DF63738-A0D7-41B6-A620-2A7E34955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Removes movement-impairing effects and effects causing loss of character control.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3E4D271B-5CFA-42BD-9FD3-5B6682AE9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096086A5-55AF-415D-82B4-C763E2D9C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39D54769-6683-45D5-B824-DFC4F81A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74213EA2-BAF3-4F63-BF43-13B27DADA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1ED0A80B-EF83-47A7-854B-11E7131B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PvP reward or vendor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AA6EC252-9B1E-49FE-B5C3-39174105D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29DF935-0380-4214-8226-CEE7BB7C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Broad escape coverage, unlike the older class-specific insignia.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679883D1-0534-4963-81D7-ED9DD2D2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42010952-96BE-41F0-9E99-F8C70BFF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useful against removable control; boss-specific exclusions may exist.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18F5031-0F93-4F2D-8704-8A766ADA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4140A9D0-B2F6-47C1-BEF1-37AA88804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This item is separate from the older class-specific insignia.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955048522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B7FC3753-C53E-4C70-B40C-A98643E6DF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12ba38cc75462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3FF4290-1990-4F49-A1A0-38A184F6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572063F-8468-4651-A162-332FC5813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44683B4-4E18-42CF-8396-F28C48C25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Highborne Research Tablet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930D1275-504B-4747-AF81-E4D450CD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AAC9CB33-4D73-4F22-967E-39D8B80A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5BF54D8-9FA6-40CE-BD01-11416F77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66CD17C8-D38B-4456-899E-F4E63DC2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ED0D363-F6D6-409B-B84A-2E1A5FBA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260205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4A5B9FF-C97A-408E-B2E0-ED65E3B8E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CF19C1D3-3F9E-4702-AF93-9F92658C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0D38240E-7FFD-460C-981C-50677687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FB009F63-5C52-4095-8F7E-0E2C732D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Chance on hit: 75 Arcane damage; double damage to Naga and Satyrs.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598757E-C04F-4CB0-8309-592DFC01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205D6BE8-E95F-4D70-8155-B4AE63F5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0FC6DC93-C70A-4F96-BC8F-8D5B67E51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proc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3330D10A-CDF5-49E5-A995-E6C01E91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0585395F-447D-4E6E-ABBA-A17AFE60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Proc damage rather than a controlled burst cooldown.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CD23435F-5D11-44F1-9C98-214B899C3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5D656EB7-A418-4B6B-A403-2EE40EA1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Conditional proc damage, doubled against Naga and Satyrs.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6E9B9AF7-C4F9-49A1-895D-FBD97107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F49B1814-900E-4CF7-9356-76EBB220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extra creature damage is not a player-wide bonus.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757728353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2E139E1-8233-4C3A-93AA-ACFAA08A3C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b1529c537642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7B12F932-B94B-43ED-88BF-21CC5548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5FEFA75-CAB0-4ED1-95E5-4EB2CA26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9556CC8-0599-4429-BB90-F91AA4EE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Jewel of the Guard Captain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60EE2E2C-ABBA-4BAE-A5A7-F95F034D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5FD9117-CA8B-4C51-AD0E-C508C20C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42027CF-FB3A-4A1C-925D-88DB57D3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DE740AE-8308-4C82-97ED-56970BD0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69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3334EDE-4AE1-4B01-AB57-2050758A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270225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0E66125C-E646-4A4C-B7E2-4F8336CD0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8159A3B1-3464-4012-9948-C70F0B82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86DD195-5CF5-4F7B-9A2E-04D526D8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B3DF4CA4-EAC6-4D6D-AA4A-C473548C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+7 Critical Strike rating; +8 spell damage / healing, tripled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09811920-0B73-4936-9943-DDAF9CCDE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7A76D90-9400-4B4D-B103-9A811FA38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CEAE1D89-6D56-427C-83C3-141FBE9F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D82B5B0C-0B77-4777-A968-8891922B9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476242EE-0699-47E4-BF1C-4E044031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ADDB8A60-4E9D-4A40-9092-152FD840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E5FC861A-3D5A-4223-8B14-3CBB61AFF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critical strike and spell damage / healing stats, with a terrain bonus.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37BCFAE0-4199-46BE-9DFE-4F8E0412E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2D1BBED-A726-4824-85A0-3C87A4CF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Spell damage / healing rises from +8 to +24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47F57937-0AE9-4357-968F-CC8DBD0E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1BD85DA3-E6A7-4287-97C7-2E8AB363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tripled spell damage / healing value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161844266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27A0BC7A-4351-4B7B-B221-954B200E2C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8cd78f64e42d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A4FFB20-E711-490C-B863-610FF66E2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CF1F8A5-407C-4BEB-A14E-5EDA103F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76498C5-C2A1-48A6-B473-E55350D06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Lichbane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B9D697E-F878-47A4-9A63-7FA7097B5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357C7F3-0172-4E78-9F0E-DF4C85A6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57614632-5035-4266-85E2-7D6BF281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54548DB8-81A9-4F96-8EBC-EC5B378A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06E82015-7977-4AD9-B13C-48332927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275347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E82C9424-A461-4495-BDF9-81A0742A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1DB2C845-D4FE-463D-8490-BEA543B19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2E1874EF-65F6-43EB-BC79-B948C8F5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8520B51F-1E07-4E7C-BEC2-F156A9DE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Stuns a valid Undead creature target for 6 seconds.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6699B3C-6D5C-4CE3-9F43-C7642546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0C1059B-B827-48AD-B821-9A07ED7B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867E407-BBB4-4A86-A57D-9D3730B7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6 sec listed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68629B34-D7B2-405F-88AE-C8DD6B8A2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C9EBA3BC-A66E-48CE-9890-4F6019BC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Not a general anti-Forsaken trinket: race name is not creature classification.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61BC7B19-7B14-45D3-9AF8-05552B63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4C89EA82-8BC2-4181-91C2-A18A8623C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Potentially useful against susceptible Undead trash.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5BB367B7-273F-4497-976D-A24B4CBD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+4 Fire, Frost, Arcane, Nature and Shadow Resistance.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BFF006D-589C-4A00-9BC5-9398B634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8A0B8C2-31F1-4CA1-90FB-82382B23F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An Undead creature restriction does not automatically include Forsaken players or immune bosses.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02029236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4ADBB95-70E3-4FA2-AF6E-6561724D93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37b370b62344f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701C8E3-07C3-43D6-B333-FF98255B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23D160D-5A96-4068-AA94-8FCE8876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69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194C520-1019-437D-A283-A994DC22E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Lookie's Spyglass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7D83FBB8-BED4-4328-B968-DC6B8DDF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18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DC4B1915-3F42-4072-A038-ACE5926A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164BDFE4-BAB2-4419-A53C-D928DF804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709ACFA-DB3C-4ACD-A3B6-3A7A67F8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DEE9D6F-C971-4E5A-AA32-0BEFB753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273298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7AB3978C-CF90-4B8F-A479-94462CA17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00489A35-A32C-4120-96F4-92222763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C3A8C14-4406-4727-AABE-9F38356C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2F8E75A1-F193-4046-A38B-2B5A1113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Lets you look into the distance; +1 Spirit.</a:t>
            </a:r>
            <a:endParaRPr sz="23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3196BA02-D9BB-4C0B-B099-230E71C8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8F924DF3-2754-48EA-AF3E-86AB0516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Listed drop: Cookie • The Deadmines.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C8A2129B-1F6E-4795-9FE7-DF594553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E59DE9A-F8D4-4E83-9EC4-F84F5485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Long-distance viewing for scouting and exploration.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6E71F29E-F914-4E62-9A9D-5C281B88D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FDC1FDFF-38C4-4895-9149-A9FDB12D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Exploration / camera utility; not a raid damage cooldown.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8DCDE315-92C7-4D5E-B3E1-64EFEA91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375F98C-06E7-4A3B-825F-AD0A2F59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Optical zoom does not imply increased attack or spell range.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421820108"/>
      </p:ext>
    </p:extLst>
  </p:cSld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4C1BE6C0-8E66-48D2-9F97-0114E8EF9D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20f02e92534eb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AECAC7E6-5AC0-4C71-9112-A2285992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66AC011-282F-46A0-8930-3D1F835E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7C97E9E-EA78-4463-B69D-4876FADE7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Mark of the Red Flight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C6561C4-AD87-413F-B3D3-372417C3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41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CA66A59-0368-4D9C-BEE4-3DA2FC64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2BD35EF-7AB2-42A9-8331-9EEDD8AF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3461D24E-1E7D-4D9D-B87F-CB469E29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C12C5C25-4D2C-447E-9163-39DD9D5D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282778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EF08FCD-EEEE-4067-A0CC-2F08A12E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F1D82B5B-0796-474E-B7F7-9C60A131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84A60738-F364-4F74-9B37-7B982293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3277694A-506B-43D2-8A00-DA11646E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Absorbs 570 Fire damage and heals for damage absorbed; +12 Attack Power versus Dragonkin.</a:t>
            </a:r>
            <a:endParaRPr sz="23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EB9E5B35-6A19-433D-8772-4155315A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FFB0F98-D088-4370-853E-B7B6E4F2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School-specific defense when incoming damage is Fire.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9CE5D47B-30C3-4775-9F42-61719BA58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3CE0D0C8-25EE-4F8A-82CD-23B2216E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Fire encounter utility, subject to actual boss / item rules.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82FADA85-2B32-465C-B09F-C5379466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D578E5A7-E023-4635-9236-6ED79937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Not an all-school shield. The Dragonkin attack-power bonus is also conditional.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348359398"/>
      </p:ext>
    </p:extLst>
  </p:cSld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66F2CF8-06F0-473B-8D03-A195C2BB14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735bf2ba394e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A595B79-CF48-49E2-B94C-BBA76BE8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1B6ADA24-3BFF-45B1-9C60-FE2DBD8D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DA9FB3E-3F3E-4196-BCE1-9C3E0128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Mirage Mirror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CD582262-EFE7-4FD5-A836-85E3BB09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35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65619A52-A3F6-4D22-954D-D8E39AD9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05A990A-FD51-449C-87E6-B62E42559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5C188292-10CD-4EFD-BE7D-FEFDDC32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977A642B-51A3-422E-9149-2DAD8E04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277844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DD0E854D-E344-40CF-8A0A-E2206674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8B0A85EC-546F-4E46-ADDA-CB477EE3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6837126E-61E1-45CD-A1C5-BEAB8EA6F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9AF5B5BC-5CE6-4FBE-BEEC-F2A9AD8DD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+25% run speed; out of combat in Desert terrain, adds another 25% and invisibility.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EAC0F4A8-3612-4156-8DFA-636C14F58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1BF1C5FA-EB12-4E34-8899-792862B6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D1C965E7-6610-47B8-AA56-45CCA783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6C34D55B-DE09-4573-9C59-F3383523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7D175F0-63A6-47C5-B095-1B47731B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General speed use; the invisibility has strict terrain and combat conditions.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280230A4-F565-4C12-80AE-C262099BD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A402BAC9-2C0A-4965-93CD-72179303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Desert travel and repositioning utility.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6C77A0FE-352B-4175-86BD-056C2962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CC0CDD6D-6813-41EF-95CD-FF20672C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invisibility requires Desert terrain and being out of combat.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615777600"/>
      </p:ext>
    </p:extLst>
  </p:cSld>
</p:sld>
</file>

<file path=ppt/slides/slide7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4988875-0DA8-4EA7-81D3-E5D8F1F517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76e61b041942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5C320E8-E19C-47BA-91ED-9A079AA1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FBD963C-6E53-4F12-B63C-4DD84532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67B3811-ED3B-416F-B9DD-083BC5D5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Molten Heart of the Mountain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4A6252A-AC88-40C6-A2CE-F916ECE7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50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0912C87F-6458-49E5-BC1F-6C106A7F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D02403B-258B-4F09-B6A7-B68267BC1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79D7BE5-5654-4003-9C56-054F3068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892C495-88E0-4CB2-A4EF-BB558AAAE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249470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2D68873-B8C2-4A3E-B6F8-391A19E3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3E6F18D-9807-430F-B634-E6169B19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9B0685D1-F879-4E0A-A8AF-89A5D636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0C32CBD0-131E-494A-81C9-D1AF2B843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+2 weapon damage; on use +55 Attack Power, doubled in Volcanic areas.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8E61930-3053-4BAA-9D2A-5248584E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627F630F-21DC-4790-A24B-F9762C26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742D8DA-7F65-43EF-B489-AC2A4BCC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15 sec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4C516A2B-93E3-4B76-BC06-7BF4FADB6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C3225BC-67DC-4007-951B-30010DF1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Crafted: Enchanting 285.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1A01713A-B62E-4270-983D-B24D7F54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039ACFFD-C461-4B8B-8C49-6B853F31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Physical damage window with a terrain-dependent bonus.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34F1D5D-684E-45A6-8F49-32FACF470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11A47C75-0125-4C60-BF36-FC0E83E0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Attack Power bonus: +55 normally, +110 in Volcanic terrain.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824E54C8-EC2C-4B44-A856-862B9F446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+7 each Fire, Nature, Frost and Shadow Resistance.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45162484"/>
      </p:ext>
    </p:extLst>
  </p:cSld>
</p:sld>
</file>

<file path=ppt/slides/slide7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2CEBF1A-3998-4FD3-AE2B-EE3348E270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95f069176042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8515DE00-A6D3-4D83-9A05-E1629F5FD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4D25A0A7-5A7E-47BF-A511-337299A5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92BA148-C440-43F6-9DCE-1188D4F6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Mysticbloom Seed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960501D2-1490-426C-9C8D-8E3A803B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35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BA70B76-0097-4E87-8BDE-08414AC1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FA69C848-67A8-41CB-A3DD-AA495601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D5ABDAC-663B-4F6D-958C-CFEEFF47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B79E0EDA-AF02-4187-B0FB-79C5C446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277910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CDE69E6A-B30B-4BCE-9310-B1C8E611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3AF277E2-37A2-4A41-9C26-EB2CE634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D70EC23-67C1-4644-A365-F20754FD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D089080-7921-4634-829D-E2F7C328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Self-stuns while healing 1,480 health; Forest / Grassland also grants +10 Stamina for 10 minutes.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7FB96451-8555-4656-9E2B-02DED639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9EF323C2-6275-46AE-8349-BFEFED6B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9E19B89C-4945-4C64-BA13-BA4D95CC2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Self-stun / heal: 8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FFDB010B-2739-4C29-9951-A048F8C9F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65F7425E-DA0B-42ED-9850-58745E25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Large recovery with a severe loss-of-control tradeoff.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30B90508-40CE-4F88-8747-221198CAC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A4BF18B8-3C2C-4EB6-8764-4C87F1F1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Only use in a safe recovery window, not when movement or casts are mandatory.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D84A71A-5BFB-4281-9DEA-BD7E8809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47B57C2-DA82-406A-9DF8-8BE209BA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Not a free instant heal: the self-stun can get you killed.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20462425"/>
      </p:ext>
    </p:extLst>
  </p:cSld>
</p:sld>
</file>

<file path=ppt/slides/slide7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DB14298B-599A-45D3-918F-DDC76DE86B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6999ec4754d8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22372AB-D66B-4457-BF10-4E6E75EB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4C38028-4571-4493-9135-48AFF8E9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5F1EDBBB-15C9-4D18-85C8-C5516CDB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Parachute-Priest Pager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E8A178C-EB3D-402E-82F0-CDE388C1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50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944773D-8CBC-47F5-B308-F6531114B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13649824-D65D-42F3-AA79-BC0B76D7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34E7AD3-3E0E-4D30-B95E-CAC36C85C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A88A9BD-7355-482C-A5CA-8E8EF7BC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274761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7D0C8DA0-F1A6-4CAB-AED2-F6738F444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29CB0A49-AA9B-40B1-A311-85C543AB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605C2DE-93E2-4D7F-8853-324D8CB15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0537B277-42A6-4CB6-9115-9EFB0A75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Summons a Parachute-Priest that assists in healing allies; +20 Shadow Resistance.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ECF12631-1863-43F6-A12E-5C7D0711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26A87E8-C788-425F-B7E5-AD085616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916C57C-791E-4963-AA6D-095701F1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15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BFBFABAE-13FC-4280-B1D3-12DBD7039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2149983-5F60-41AE-968B-5DD88E78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Supporting guardian healing; targeting and survival affect its value.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8EF0DAF-33E8-465B-BD7A-B681D5340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45D364B2-AFAF-4833-9481-2E7D6DC4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Additional healing from a short-lived guardian.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D2EAC742-CEBF-45D6-BB79-35A4FF2F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CAA4C939-CF20-45A2-8561-E5BA120A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Despite its name, the use effect is a healing summon, not a parachute for you.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452753085"/>
      </p:ext>
    </p:extLst>
  </p:cSld>
</p:sld>
</file>

<file path=ppt/slides/slide7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B3AF60B-77A8-4A15-9920-E0F1C525F9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0bb2534dcb48c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6558E21-7529-4F2B-8E50-0DF1D94E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4F65C17-1838-4CDF-88E3-F282CEB6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40CDF07-7740-4B72-8537-DD73AA7D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Relentless Raider's Seal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73BEF71-612E-4DD8-9414-0C43CD54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48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046A05FB-24FB-470D-8703-D0C5BA44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D213254-28E6-4BB1-9E46-E91253A7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B4198C28-D89D-467E-B6ED-BB7FFADF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730F6B2-C559-409B-A577-096C7D56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272060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608C479B-4101-4E60-81F5-9DD6C285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85D08FC-AA0F-4799-B21F-18EE7CB17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2A7EA37-A43C-49CE-84E0-F77FE1AB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97D74CEF-D2E3-4B52-B26E-2224780B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+10 Stamina; +4 all resistances, with +8 more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F5C731D9-F18C-4F47-AC1A-DFF1115C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059A4FD4-01B7-47F5-B991-583AF699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FB6484E0-AF0A-4B32-A3A9-81F34BA3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9BBB0B35-38DC-4E9B-89C7-8B6A22A1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F5B86DD4-621E-44E5-82EA-0E953D77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127F27E5-BAF9-447C-AD4A-6C03C56D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D948BBA-65C8-4CF6-9F11-DC7636DB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Stamina and resistances.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3784F0A8-DDCE-4DA5-AC5A-D202E0CE0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E5847D70-5AEA-4038-A883-9CD7EBDF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+4 all resistances normally; +12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3928B81-95E2-49BC-9458-CBE985C0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DEFD362-C621-4831-BDBE-4796EC5C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extra +8 resistance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132304732"/>
      </p:ext>
    </p:extLst>
  </p:cSld>
</p:sld>
</file>

<file path=ppt/slides/slide7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B002E476-8EC2-4317-A21A-0C0197ED63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2d43c260444e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BB372D5-5A2D-4925-A654-2262EFFC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4F5580F9-2522-40B7-9C1A-5F5D75AC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560723F-C441-40A6-AF65-95631BA6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Relentless Raider's Seal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F3DEA34-CD57-4FF1-BD60-A276120D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33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8AACC83C-384B-4C46-9FC4-F24D3F12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979792AC-C344-4539-8299-627677D7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C89850E-8D4F-436D-AB0B-1319C96E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A87AB2E-1A34-485F-AE18-CBA0154A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272062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1276BF5-44FB-4146-9013-4832BD7C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413432F-4922-4319-9048-3384DA4E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5DBBCD0A-66F4-4925-B1F4-7444F518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8B582080-E028-441F-82A5-04647185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+7 Stamina; +3 all resistances, with +5 more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797A0FF-1DFB-4BE8-9641-5F125BDF6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576D43F1-0643-424B-9700-CBFE229B9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33916543-6AD3-4F86-AAEB-23748E5C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D3DDB9DA-B8C3-4C2C-B775-680E9B52E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7266ACF2-B385-41E4-A7A9-7820EE4F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C2E6F7D7-C233-4890-86F5-01108966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83C6AE72-2A08-4632-823B-802F955D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Stamina and resistances.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9C4CF5F7-32B1-4BBD-A08A-1648E8A9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BF389E05-A40B-4299-8915-B96C03409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+3 all resistances normally; +8 in Forest / Grassland.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54193CCD-F5D7-49AD-B2BB-5B14419C0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33 variant: +7 Stamina.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59C84B0E-B2ED-4ADA-BFAC-D972ACEF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2F9B2CC3-0A00-462D-AFD3-B19528E2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extra +5 resistance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929667901"/>
      </p:ext>
    </p:extLst>
  </p:cSld>
</p:sld>
</file>

<file path=ppt/slides/slide7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BE3E79A-4A0D-484B-86A8-A4DD09D4E8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c4fb2678804ad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B5ADA09-7BEC-4480-B5BA-EE83380F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123E110C-3487-45BE-86F6-F080CB1F5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3D5F5EE-5D1F-4FED-84FF-3E0CFBF9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Roogug's Severed Head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683BEE1-D9D0-486B-B612-942BA0D5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25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A44E9F5A-D196-4E4A-9444-F91D058BB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B6F2F9A4-8CF1-4199-9180-8D61885F1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0221296-7E23-4431-ADF5-B052146A6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79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C0A3CF3A-146C-4BB5-94AC-126F60B45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274152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E73F19E7-936B-4AE7-A8F5-A89611E2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8C01F0E8-1C83-476F-81F3-8C1B15FA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950C3CE3-11C5-40BD-85A5-FFE500A8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13462A06-637E-422B-AD5C-ADD2B42A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+6 Spirit; horrifies and silences nearby Swine targets for 5 seconds.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FAC24B3-5A1A-472D-88D0-277D7B3F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0789D149-6F75-43D9-8795-995E9427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27A582A9-2E9D-4753-80C9-3B2561E3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5 sec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EC5A9C67-3368-4D02-B69A-565B7FCC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0F74F4D5-C805-4899-92EE-B23FB793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Listed drop: Roogug • Razorfen Kraul.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5FB965FD-5C76-4BE4-A507-41B7D2DE8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26E1C49-1B3A-450F-A2A1-E6E15B34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Control against valid Swine targets; it is not a general player fear or silence.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A0A735D4-8D1E-4DD6-8BA2-77570434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C5E1FCC-E2EC-4000-AB43-9C34131F8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control of eligible swine-type dungeon enemies.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06B7994D-72BE-49FD-9F64-5083E3348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99F56478-A0D0-4204-AD37-5854DDAE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Affects nearby Swine; the item text does not specify the radius.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045947618"/>
      </p:ext>
    </p:extLst>
  </p:cSld>
</p:sld>
</file>

<file path=ppt/slides/slide8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3DACD1C-02A8-4386-9206-62FAC06395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1fcbe9e4a942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92E61C4-6A6D-4A0D-8175-700B16E8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181E323-589B-4F52-9854-BBE7B4E8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2C18024-981D-4F8E-B5F1-8779C0244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SAF-T Emergency Ripper: Everlook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91574935-B434-4199-ADAC-D887D1A1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55   /   Trinket, binds when used,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9799812C-F986-4263-89B0-77C72603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BF41DA36-5279-4F80-84B1-16218294F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0F22569-0B50-45CD-BE50-D552A357C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3024532-FA7B-41CC-A5E1-BC404450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260820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D605CAD6-136E-49B2-9B88-B3617921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0B3405D-F4A5-4372-AD1D-1CD45865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C60034BF-D9AD-419C-B0EC-28C5822FB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2F85547-F160-47AE-ABD9-7F431FDB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Teleports to Everlook in Winterspring; technical problems may occur.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34A0D12F-D52F-4637-B6A9-EF461028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C885E62E-EA96-407E-B513-37E00BD8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0E972CED-9220-42D9-B668-AE10DD56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Binds when used.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EC3EC41D-5AFC-49DA-B83E-073308CA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6D35E36-6FA9-4F3A-BCDD-FCA33FA1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320.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7B03D32C-D1A1-451F-9ED2-0E2CF884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78D0FE0-B00F-49D2-A1D2-7A70337B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Regional travel utility.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ED2DAD3-3344-4DDD-8D04-FB8E2E72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78617A29-AF2A-43AA-8493-9303C065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Travel convenience.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45D52B45-7C0A-405C-B2F7-C85E4898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C00A2138-2F9C-490A-A30D-965AE177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transporter can malfunction.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121215992"/>
      </p:ext>
    </p:extLst>
  </p:cSld>
</p:sld>
</file>

<file path=ppt/slides/slide8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872E1A9-2728-4F32-8A37-9D49D24287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402a2dced944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78945318-F2B9-4045-A6F6-9D4CD4206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FC453581-1BFA-4B46-B72A-6869D72A5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79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1C87C7D-AF2A-4994-997E-044723B8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Satchel of Potions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96E9DF9-1368-4C73-9BAE-733CC789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8C4E289E-B488-4D59-9B35-7669D1E0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1DEC8D8-5A6B-4F92-9C84-DBE84A710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19ACAF4-3CDD-40AE-A4B7-A5A8A75B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EA360EF-7971-464F-B35A-7EC122E1A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280766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C5D6689E-0514-445E-A018-632AEA0BB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41174304-3FF5-4026-A8D0-94D6D338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5A6CA128-F830-46E2-A2DF-49E65F1F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E308D0AD-69A8-4454-9B1B-F5091489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Triggers a random potion effect.</a:t>
            </a:r>
            <a:endParaRPr sz="23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F2139B3F-DB3B-4FE6-B560-75EAACC0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A471EE64-025F-4A69-8B54-51D2708C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Quest rewards: Changing Tastes / Heartwoven • reference quest level 31.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9194F7CE-E2BB-4893-B107-8DBAE21B6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B09C3EEA-AA75-412E-9F96-494239D9F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An unpredictable effect rather than a dependable heal or burst cooldown.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BB50C133-A13A-4DD4-824D-0A8C260C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E04C8213-5F48-48C2-9D60-CA62D842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Its value depends on the random outcome.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389B51A4-6CF5-40FF-B14F-156C74B4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D14ED8E9-4634-48F4-9CA7-8AA4B4BB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random effect makes this unreliable as an emergency recovery tool.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113803901"/>
      </p:ext>
    </p:extLst>
  </p:cSld>
</p:sld>
</file>

<file path=ppt/slides/slide8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8438F2C-14EA-4CD5-B432-D5AD26DB9D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59c957c86c4ef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662AC7B8-32B2-4C52-88C8-90CC422A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F5F9B7C-5CA8-45BE-B64A-8C9B20A6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4B8C17AB-7496-453F-B240-2B6BCBE55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Scented Runewood Brooch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26E6A3B-8AB3-413A-A1FF-DD706963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B968556F-E615-44CB-98E7-F562026D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3B3A3C0-910D-4BE8-9132-5C4C82FD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3AA7C4B5-8230-43EE-A133-52A10314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8B31D58-3A76-4293-ADA9-716A46E7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269741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E591DB0-9690-49C8-9199-69C8E048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19481F0D-D887-4BDE-A6F8-9F2DAAC7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F66450C-271F-4BA1-AAF1-ACD50C83F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0B77D74-409F-4C60-A24F-BEF8B181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Charms an out-of-combat Furbolg for 20 sec; attacks / harmful casts against Furbolgs can proc 105 Nature damage.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5926E5B-5B24-49AA-9700-C7746F81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D77547AF-1868-4343-8B0D-E879FC39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1E7EEC42-E6BD-4223-ADAE-80FB0F07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Charm: 20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DA7652EF-A5FA-46F1-96D4-31E6A712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2BA8E30A-D284-46C1-A31D-F42491D7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Not a general player mind-control trinket.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25409957-91A5-443B-89D1-FC8BFBB13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E5F513B1-E6D8-4341-95CE-B81361EF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Furbolg-specific control / damage, when the target is eligible.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FA12C6F-CE47-44BB-BE34-EA60998D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5E4163B0-429C-419B-80EA-77035BB1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target must be a Furbolg and out of combat for the charm.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539260341"/>
      </p:ext>
    </p:extLst>
  </p:cSld>
</p:sld>
</file>

<file path=ppt/slides/slide8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7E7EED6A-7283-40E2-993F-C549ADCCB8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2dafbefe9140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3697B91-8148-49AE-8A4D-F15A5F3F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D4EB6A8-115B-4330-B457-31CA7E61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F0B46C5-AA93-45D3-9D7C-D747668B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Serenity Field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24B79695-0211-4004-A2B6-07C8DCE6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60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4DA9D43-7336-40EE-9F7E-DECEE693B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BD0C8FC-54B1-48AE-9373-C1C18C6D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297AEB0-F0AD-49C4-BF95-BDC96863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CFBC520-A153-4163-9286-734E94F2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272439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2D10E21-8450-4D57-9D29-4B18339C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AECA25A7-70D6-44B5-BEF9-36D0E030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C059BCC5-56C7-415E-A6A1-DE271A29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469E0C70-1BBF-4221-BC94-D21ACAC6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+42 healing and +14 spell damage; on use grants +72 Spirit.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7A88EBF-9126-49E9-B916-945A348B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4742D97D-B5B7-4E49-8B2B-BCF346FA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7BE67E2-3E6D-4005-97E6-B3771A55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15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451B9BD9-46F0-4BA4-B2F1-BBCB4D4B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1D39B9A7-1F76-4C75-8DA3-29441EBF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Healer-oriented stat / regeneration window.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1E093DE8-39BD-4ED4-B377-48F5183B8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3FEEDA3D-317A-48EE-929F-A5FB0859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Spirit is not automatically full mana regeneration while casting; evaluate your class mechanics.</a:t>
            </a:r>
            <a:endParaRPr sz="1900"/>
          </a:p>
        </p:txBody>
      </p:sp>
    </p:spTree>
    <p:extLst>
      <p:ext uri="{BB962C8B-B14F-4D97-AF65-F5344CB8AC3E}">
        <p14:creationId xmlns:p14="http://schemas.microsoft.com/office/powerpoint/2010/main" val="1018040650"/>
      </p:ext>
    </p:extLst>
  </p:cSld>
</p:sld>
</file>

<file path=ppt/slides/slide8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46026D47-FA58-41DE-A88B-AFAD9C03CD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db1eb5f17e48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9D72C2E6-60BE-4BCF-A09C-0220DADD6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365FB5B-5FF3-4909-9B4F-207522DC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EB8FB5E-842F-4DB4-8BA3-61ECC4CE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Thaelemaches' Talisman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8CA9AAC0-1472-4449-B39B-08619DC11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A78F7B7-409C-4F78-99C4-CB6F17BD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5E922BF-B37D-4D23-A48E-D9DFA318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FE054B3-11DE-4E29-ADC9-EDAD1A20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77A7998A-C004-4876-8377-663DAF7E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276337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8263E119-E018-4D56-B80E-9ED15AA6F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3F3FFA30-7880-4B7D-9CCF-9A2D1280A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1602368-D026-4621-9014-236EE4C8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F4263DA3-CBCE-400D-B6BA-169C11DE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+18 Attack Power, +6 Fire / Shadow Resistance; fears nearby Demons.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0A41E0F0-2E6F-4007-A48A-29E3E531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A5D34CB2-9C89-4E70-A666-0B78FB043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9328CECD-E9EF-4778-9FD6-0A977CFC0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Fear: 6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2FA9493E-6954-4071-B48A-42E9054D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CCE2BE47-11F8-4839-AC4F-816251418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Potential use on valid demon pets, not a generic fear of every player.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C888F170-F631-4DDA-804C-2C175BB8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C92C063-B5C4-42CB-A013-EF09AA38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Demon-specific control; immune bosses remain a limitation.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BBA5A336-5417-45CF-9AEC-A868C785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F3F4A469-07C5-4E19-B91A-6128982D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Fear is limited to eligible Demons.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618224007"/>
      </p:ext>
    </p:extLst>
  </p:cSld>
</p:sld>
</file>

<file path=ppt/slides/slide8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DEB1E99-B8B5-4B9A-852E-6D6D26A5ED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9579c4c81d4a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F7C777F1-73A5-4CB7-B32A-36FFF814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F9224830-F672-4D11-AF45-2BE99770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71B2399-8DBD-4046-9641-A940502D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Toy Soldier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525A004-7B00-4AA3-8998-86829634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0264E13-DF65-4736-97A8-338CB60A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C8DAFB0E-4CF1-4CD9-9F74-BF29261B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0D547F0F-82E7-4311-B9E0-EA6797A5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FE6E65B8-C21E-4007-9C55-457A6E6D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274386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9958922E-7411-49EB-B379-5122ED46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6587776C-E8B2-4C39-BA75-D8C1E5FAC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9A1385EC-950E-436B-BBCE-6E331465D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7CEC7F5-6050-4B43-AAFE-E4DD2FA6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+16 health / 5 sec; on use +3% Dodge, doubled in Strongholds / Cities.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3958D4C-1E96-49A6-B0F2-2D01EB13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ADD4FA3B-9AEC-4DC1-B419-E701D4D5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0152334-F4B7-468C-82BC-A435D7D0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20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E43AB081-FA56-442D-84DF-9B8E4E7F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A4D2A88D-E8A0-4E08-92EC-F9512475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timed anti-melee avoidance option.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07981A30-FE0C-4377-980F-9983E4F6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E1E692A0-5B11-479B-B8C3-E31DB93F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Avoidance / regeneration tradeoff, not guaranteed incoming-damage reduction.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12AADCFD-A670-4E62-8DDC-F2CF2C6B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422C51B5-F9B1-492F-AB15-EF5DBBB3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name does not mean it summons a soldier; its listed use grants Dodge.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097071281"/>
      </p:ext>
    </p:extLst>
  </p:cSld>
</p:sld>
</file>

<file path=ppt/slides/slide8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8072062-8260-4D81-8A21-B09095B384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705b7db10f40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10E6611-7F89-4A4B-B73F-EB4A7458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8DF995D-0E4E-4F55-9A79-F3FEDF19E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491DAF40-6951-4968-8B94-2D3FB4E4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Transformative Cocoon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D1285A5-F2D4-4E19-9D34-3DB99A9F2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09C1AAA-E216-43D8-85A6-CB08F59D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38BCB380-63F2-4F85-9C01-517D8D5EE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80F0180-4363-4067-AEBC-3416E6031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D1C23385-4418-4CD7-ACF2-FA8E396A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276895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8667D83A-7516-4B96-9175-2C0BE423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78893B5B-1C3A-4058-9404-6152EB9A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BEE2B393-44C2-4810-BB61-F63A3D65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42EE38F5-F407-47C6-88AF-87AA92A27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Absorbs 280 damage and self-stuns; when the stun expires, grants +60% run speed.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4FA6384E-EFF7-40D5-A4D2-AC938C28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79AF033D-87C8-4FE7-A165-B16C0FA6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1538FE7B-3CA3-4AE8-8E31-D04C5C75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Stun: 5 sec → speed: 8 sec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8D237D3A-5594-4A9C-91E0-DA50A15F8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B8E56CBB-0A10-4628-BDFC-185A25DF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Quest: The Broodmother • reference quest level 31.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84CEA6BD-0143-4851-8102-511F9D6A7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D7590FC5-8619-4C92-81C6-7192253D0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Delayed escape setup; dangerous when enemies can burn through the absorb.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6D18AF0D-CA10-45A6-9E8D-EFCEAA64B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AD4B6AF2-CB9A-4A02-B320-FDFFF604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Safe-window recovery / movement setup, not an immediate emergency sprint.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18C210C-9922-4DBB-B09F-954BDC34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508D09D5-17C8-49F2-8884-55357AA0B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self-stun delays the movement bonus.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138450484"/>
      </p:ext>
    </p:extLst>
  </p:cSld>
</p:sld>
</file>

<file path=ppt/slides/slide8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A20AB093-E6AB-4C88-9234-8D095F9177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fe87446b194d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9D5DAB3-6FCA-4A03-830E-9FEFEED8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BD024DA2-B6F4-447D-864B-5045A95F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EE95A34-B970-4487-A138-80A1875B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Volunteer's Lucky Seal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91004677-E5F9-4F7F-9815-418F3C90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33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0D23DDD8-2328-450F-A978-4D079C5B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F02B03B3-F40A-4B42-81F1-7E5EAF0F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05726E2-02C6-4748-A72C-89A130FB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8D99A684-4564-489A-A8D1-A93361CC9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271904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4699518B-CF56-496A-9D41-AB45941FE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20429371-2078-491C-9244-F1372D3F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E27E48EE-B372-48A0-85A5-70F61410B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EAEC364-7626-49C2-9CB1-0A55AB91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+7 Stamina; +3 all resistances, with +5 more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1755D0E9-63B3-4401-B355-441EA738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DA99574-A628-4C53-B62B-382B5402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A5588D75-EBE6-44FA-83C1-22517B91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99E1BE8F-FED6-4546-A64E-695E18E38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F8645E3D-BD26-459A-8082-528D51555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3ADA7B7A-E6F4-4CCC-A89F-38C2A8868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0894D501-AAD2-4B7E-93FA-4F8A78A1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Stamina and resistances.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715F651C-4FE8-44FE-933D-4C07CDA5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A800780E-36A7-4845-9A90-7FF8EFE2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+3 all resistances normally; +8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DB44986-ACCC-4FB6-B4F1-68A18A37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2341D19F-47E1-4A38-BD03-BC6D10B4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extra +5 resistance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399000017"/>
      </p:ext>
    </p:extLst>
  </p:cSld>
</p:sld>
</file>

<file path=ppt/slides/slide8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3AAFD6B9-4403-4D8C-B530-0237B5EAC8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6b3a8ef84142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FF4E66B-28B4-46D1-81A5-A855726E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B7C7147-3AD4-4D45-A26B-F99EFEB3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2A69925B-AAB2-4786-86DB-79D7A53E0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Volunteer's Lucky Seal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4226A82-0120-48A6-8106-4620EDA8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48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61FCF401-2B72-48D2-9743-ED090422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0E97DBCB-3D15-4F27-B4E6-5A9B0F9B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2AD07BE-6DE7-4119-AA90-74AEB942A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A340230-ACF9-417D-A87A-E0901901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271906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576557C-FCB1-4AB4-9F85-D9551AFB3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3BD7796A-0FBF-459E-83B3-1C428B92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CB472EB4-0F90-47EA-81BC-D2326388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B3379C38-8A75-4570-8A03-C778F737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+10 Stamina; +4 all resistances, with +8 more in Forest / Grassland.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5F40E23-5FB6-416C-BE27-136E4871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70CA4719-82AB-4A7B-B6A8-9CFE493A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F7F56FE-DA1D-4BB3-9E16-086FA165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6B35AE1E-A6A1-4027-A444-1F2EAF9C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12743010-48CA-456D-974E-FF32045B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Passive; no active cooldown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1645C53C-786A-4A83-8553-908DEFF6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7CE64007-BD92-45A4-A586-EFA6CB73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Stamina and resistances.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1308E592-7637-4C4B-A7F7-91DDFE5E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9DC192A-76D6-4B9A-BFC3-BD4444C18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+4 all resistances normally; +12 in Forest / Grassland.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B9C5598F-223F-4DE0-A275-ADE89B0E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B0AEE646-EABE-4B4C-BFA7-6B1BE4FCA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extra +8 resistance applies only in Forest / Grassland.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707679462"/>
      </p:ext>
    </p:extLst>
  </p:cSld>
</p:sld>
</file>

<file path=ppt/slides/slide8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57C09AC-B770-4E70-9AC3-C8340EB4F3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456d80c9c4c1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34D691FF-B6AE-4608-9D2F-E0DC2AC0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BC11E62B-C6CB-45E3-94F5-B02E5C9F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EC5BF66-6FA3-42B9-9239-94AC5F9B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Wastewanderer Rations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89BA3FB3-FC66-406B-BFF6-5413C8DF4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35   /   Trinket, binds when picked up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C1A3D57F-019B-4B25-8F16-079D014E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D30221D-F020-4FFD-89DB-71F4B122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BACA814-FC2B-4A4E-94A9-D8BD0AE5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89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B109CBD9-8C7E-47C5-808F-34B46F546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277950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15F5FAF9-C719-46E2-8E87-F675BDBF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03F8822D-0341-4049-92DA-CBD0A68D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B14CCD53-0C3A-48A3-85E4-EF2AE0EF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F8819795-20E3-41FF-B7DF-2914538E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Well Fed buffs decay 50% more slowly. The effect gains another 50% in Wasteland areas.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9C16E0EC-1F98-46E3-BC08-9F18CA64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72F6AFF-0CC9-4EED-B587-2B07051A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2AFCCC6E-BB9B-470D-90C3-9F03E29A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Passive while equipped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88C105E1-B1B0-497F-8F70-3CAB7068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BAD0807C-1E2A-43F9-898C-EC7F3967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Preserves food buffs during outdoor play, with a stronger effect in Wasteland terrain.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040EF416-2E10-4DF4-8184-1A79D71DF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4C920C6A-52A7-4C97-8147-F78A351F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Food-buff utility at the cost of a combat trinket slot.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85114C10-798B-4DBE-8075-64830C37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B5F7515D-82B6-40BE-AA6D-8986748E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effect changes buff decay speed. The extra terrain bonus applies only in Wasteland areas.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736530746"/>
      </p:ext>
    </p:extLst>
  </p:cSld>
</p:sld>
</file>

<file path=ppt/slides/slide9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19328411-6E36-4D47-B13B-0DF871D797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6c8f291c854a9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24951939-5A1B-4C62-BAF4-38FE2E89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53C7A5C-398D-4C64-B21B-0EEEED6A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88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9C577A63-07B9-40D7-8E54-7B778034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Weakness Analyzer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4FAF8673-1416-4FDC-8C4D-BAFF1BA3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60   /   Trinket, BOP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DA9B4BA9-4879-4DC3-BE20-A539C36A7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55D24CD5-C10F-4120-80BD-27A1C3283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99112B16-8E62-44F8-A962-B06FD7BA7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90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D6BE9AC3-9E2B-49A4-B56E-F39BB3FCF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272438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B1995B52-F04C-42BB-9E2F-720D856A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A8A7911F-FAD8-413C-B655-E3F56470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6F7B617F-9220-4026-BDC5-31797AD5B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FF4DED4-7482-4709-BD60-6D2505CE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+22 Spell Power; on use +5% spell / attack critical chance until a non-periodic critical effect occurs.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00CB11FB-9F58-4485-9EA1-DBFEE0C9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8398B49B-5ADA-4B7D-BF3C-CBA8AA810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EA710461-DCA2-41C8-9A10-13A81D10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Up to 20 sec</a:t>
            </a:r>
            <a:endParaRPr sz="17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D779F6BE-7BF9-4907-B59A-672477B6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C363063-B03F-4F36-ABD3-B75F1828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setup buff for a possible early critical effect.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E9524F5-2B60-4D29-B2B5-3CD2CDE4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85E348A9-438D-4BC1-BF74-F36ECD56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Not 20 seconds of guaranteed uninterrupted +5% crit.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1CDAE2A-D38F-4908-80F4-7F91035D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C4B21429-88AF-426D-9D6C-A4B48E4CE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buff ends at the qualifying critical effect; its proc / termination details matter.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931550841"/>
      </p:ext>
    </p:extLst>
  </p:cSld>
</p:sld>
</file>

<file path=ppt/slides/slide9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1437F59-B7A7-44FA-B19A-221E9682A4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b7d41328ee42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56E3266-3F85-463F-A46B-43F6F8E5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40C06D4D-C48A-43C0-B1D4-4F65099F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89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3EBCB27-AE2B-4046-89F4-0C02849E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Winds of Tanaris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1361C15D-1F76-4300-AA91-A18B5DED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48   /   Trinket, binds when picked up,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490A45C-CA1C-474D-B283-749146BF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F16DA6BD-749F-43A5-BC9D-6C6D22B55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4993DD59-4B68-4D9A-87FF-2E1BBB20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91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6F13FDD1-A9F9-43C9-955C-B3EEE83A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286556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9A14EAAE-678F-4C90-9F0D-A8440305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DEE962A-C4C5-4870-990B-DB136D7F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6A003E16-695D-4796-8D7D-DB269C81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549B7181-9D7C-42BC-93AB-D027E952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Slows nearby enemies by 50% for 10 seconds. The slow increases to 80% in Desert areas.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84C12F84-4008-4982-A9EF-809FF80E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F5459F0-8650-4C04-BD90-869B3A4C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4C87973-ABF8-4D6B-8208-93D4F2E88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10 sec</a:t>
            </a:r>
            <a:endParaRPr sz="1700"/>
          </a:p>
        </p:txBody>
      </p:sp>
      <p:sp>
        <p:nvSpPr>
          <p:cNvPr id="24" name="Text 20">
            <a:extLst xmlns:a="http://schemas.openxmlformats.org/drawingml/2006/main">
              <a:ext uri="{FF2B5EF4-FFF2-40B4-BE49-F238E27FC236}">
                <a16:creationId xmlns:a16="http://schemas.microsoft.com/office/drawing/2014/main" id="{BD3547A4-6B81-42EB-8429-BC0AF4F0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4919472"/>
            <a:ext cx="30175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COOLDOWN / PROC</a:t>
            </a:r>
            <a:endParaRPr sz="1000"/>
          </a:p>
        </p:txBody>
      </p:sp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D726F82B-9368-4010-97E2-567C9B39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5248656"/>
            <a:ext cx="2944368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5 min</a:t>
            </a:r>
            <a:endParaRPr sz="16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17C570E1-39B8-4667-8247-F52858DA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88950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BA7DB5A4-246B-4D3B-A123-E3583B15E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246120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Slow nearby pursuers or keep enemies in range. The strongest slow requires Desert terrain.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8FD68F6-CA17-4213-A4B5-129816C9A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70916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1A30D050-99F6-495C-B0EE-DD79F4EF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065776"/>
            <a:ext cx="6035040" cy="12435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Control susceptible enemies. Passive stats add +16 Attack Power and +12 Nature Resistance.</a:t>
            </a:r>
            <a:endParaRPr sz="1900"/>
          </a:p>
        </p:txBody>
      </p:sp>
      <p:sp>
        <p:nvSpPr>
          <p:cNvPr id="34" name="Text 30">
            <a:extLst xmlns:a="http://schemas.openxmlformats.org/drawingml/2006/main">
              <a:ext uri="{FF2B5EF4-FFF2-40B4-BE49-F238E27FC236}">
                <a16:creationId xmlns:a16="http://schemas.microsoft.com/office/drawing/2014/main" id="{4FDD9190-4D75-4398-ABD5-4058398B3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720840"/>
            <a:ext cx="13075920" cy="4846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+16 Attack Power and +12 Nature Resistance.</a:t>
            </a:r>
            <a:endParaRPr sz="12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12D5B49A-9704-44E4-A02D-B99E5D7DE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2E58D73A-5249-4387-865B-9D626ED12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80% slow applies only in Desert areas. Immune enemies remain unaffected.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282629928"/>
      </p:ext>
    </p:extLst>
  </p:cSld>
</p:sld>
</file>

<file path=ppt/slides/slide92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189361F5-53D0-49EF-98C4-D7AA0535F7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eed02c0b9b4b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C58B8241-E71E-470E-B60F-E7307EEC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F84F3E4-C107-4442-9C3E-1BFAC80E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90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8B0CFC58-ADA3-46ED-9236-937E6C79B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Worgenbane Talisman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B3A02AA-F269-4B63-8E15-64AEFB44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21   /   Trinket, BOP,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DB355232-9B74-4E3E-8269-74BBD3AD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2D2122D-8688-4C29-A83E-C571051D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7A0E4560-6DF2-4635-8415-8C2D13D79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92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8146D47-DC85-4843-B8E7-32FCCB31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273643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C5D9961D-7B59-471F-A8D9-E78BDCEF6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D664674A-13E2-4A95-AC9E-0DBC3767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F215A62-5D9C-4517-B5B9-6AD90548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13B21217-D8B0-4E12-9F74-2A3210C7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+2 mana / 5 sec; stuns a valid Worgen target.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AF10B79-6E6B-44A2-A5A7-A68186C22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B037453D-438B-4C56-B9FB-CCB411926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695B4ED6-857B-4919-89CF-91C01E03C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4 sec listed</a:t>
            </a:r>
            <a:endParaRPr sz="17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7196DED2-4693-474A-B1C8-233AC3690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14EEB9D7-2BE9-4906-85A6-C5879ED9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Listed drop: Commander Springvale • Shadowfang Keep.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A3D90419-1FC5-450C-9ECA-AE339BC8D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39ADB58B-4A00-4130-BB18-E0D3CDA2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Not a universal player stun.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3F8B0161-0D44-4C2B-84D0-CD6794B23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9BB1DF3E-CE5B-4565-BDAA-5A94760A7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Specialized control of susceptible Worgen enemies.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3150CDCC-C921-45F6-8A66-41414C28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14280C06-C9EF-41A9-92F9-06BBA5AF3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stun is limited to eligible Worgen targets.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666377265"/>
      </p:ext>
    </p:extLst>
  </p:cSld>
</p:sld>
</file>

<file path=ppt/slides/slide93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984AC667-6660-43F0-AB34-354204F95F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e62f898b4d4c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C213B9C0-C59D-43EA-AF6E-A717816F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B8D0E16-B352-45C3-BC9B-94BA7BC5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91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5A8138B9-5839-44CC-B371-296B5BD8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EZ-Thro Dark Bomb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7B7CD149-4AEB-4213-9B63-F04D10A7E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Consumable explosive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D0228CA0-B6B6-4D2C-A054-F9269400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95CE3B50-ECF7-4A9C-B3AF-802438BB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354B5F45-35FF-495E-9930-C69C2BBD1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93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27F9E2B-C231-4597-A295-ADDFA55E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260817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83870F43-23D7-4B1B-AC74-762EDDC5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B9E8B2A-F43A-420B-968D-94F541E6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DD756322-B642-468F-836C-F8F407D7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C30A42C9-C089-4781-890C-0D9E84AA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450 Fire damage in a 5-yard radius, plus 4 seconds of damage-breakable control.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B5B07B58-EA0E-4584-91FA-60C6D79B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840462D1-E71C-47B9-A9F8-D1606FBD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1AC545C9-FE51-4931-8106-B706764C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CC: 4 sec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06071112-5894-4EC9-B03B-8DCCEC4C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9F8E48A5-B252-4B7D-B992-1F9A5B19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320.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6D5E0299-F0F9-42B0-A306-7E659329C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43AD5995-97AB-40AC-86B4-38B9AFC0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explosive.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8EAAB726-6B44-4912-8FA8-BC4D1547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D151298-7F9D-40B8-9ED4-0D17CE45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Area setup / peel; additional damage wakes controlled targets.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741881F0-6D1F-423B-B0B7-9977B2E8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6B654CAF-FF19-4287-B95F-5FD8A4A0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Damage plus control on eligible trash; bosses may ignore CC.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F2E87BF7-294F-4A65-A58C-CEB3A2D69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49C40CFF-F692-4994-A7F0-C8FC39CC1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Additional damage breaks the 4-second control effect.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728885377"/>
      </p:ext>
    </p:extLst>
  </p:cSld>
</p:sld>
</file>

<file path=ppt/slides/slide94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4A661D44-1796-43C5-A83E-7CB75E3E5C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59f6236eab4b5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0312F660-CDC6-4E7D-84E8-C3E30230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EE93277B-D013-4D88-95ED-8BFAA42F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92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8CF8CC2-BD4B-4950-8B5B-C4C3800B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Goblin Sapper Charge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87B0A524-1107-40E5-A8B7-01ED3353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Consumable explosive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629EDAE-0168-402C-909C-030D154C8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BE90DC03-BE9B-4345-B834-8C6FFDE4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E9692FD3-41F8-4D09-8855-A3917DBA9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94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636054B5-3B5C-457D-8808-3F7D3C6F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10646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B3D11E97-A9F0-4036-B202-F21989BB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73CE9A18-B218-4D39-8BF7-EA5C8F0A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8F6BE30-E07C-4D82-B480-1BD1390E6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C31CA69E-FBAF-4E39-8975-7792F956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450–750 Fire damage to nearby enemies; also deals 375–625 damage to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910AA35A-27A1-4BF4-96E9-ADC9EC26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1DCD77B7-40C4-42F2-9F45-B5F7467E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A792A077-345C-4C3E-BE1C-B184C1DF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C8009549-0D90-4B11-9DAD-37534ED86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6A01803B-67C0-468A-A787-E965BCB2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205.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CF12F0B2-DCA2-4171-A776-9C4E57362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F21AA155-B395-45E8-BEE6-516421615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Goblin Engineering explosive.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B40B1C5D-F91F-4600-A681-BF3487D50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AE6AAEE2-FECB-451E-A63A-55E330BC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Group burst when you can survive the self-damage.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E1400C37-9654-4170-B85B-538FCA1D1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ADE2FDD-65DD-4B3C-A88C-FB3EE933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Area damage on packs; plan your health and the encounter timing.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5FF20478-7BB3-47EE-B8C0-7D0B3CE7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16DA01E1-BC89-43FD-934B-1AC3D4DD2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The explosion also damages you; leave enough health to survive it.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838029505"/>
      </p:ext>
    </p:extLst>
  </p:cSld>
</p:sld>
</file>

<file path=ppt/slides/slide95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5BFE02E-E117-4F1E-9CF9-C368332878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c573f38c9349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FAEA864-8F9A-4A39-A58C-6E80BDA0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3235BAF9-E32F-4C7F-9030-CAD56F86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93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2D49424-0D70-4AAA-A1DF-6AC3C5A4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Iron Grenade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47B19D09-4A29-46E0-A7F0-4B01C1684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Consumable explosive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64DA43B-AE85-46FF-866C-857558EB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768FD502-6CF2-4E0F-BA87-3CEEF3FDF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08882D5-D4BF-4DD9-ABF4-4A4F88E4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95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5172ED2-6155-4553-ABC6-FE433D42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4390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9C635FB-B14E-48E1-8AA0-53829917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841294C7-9688-4845-9C9B-7BB458F3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F93C5984-B3AC-4CEF-A2DC-D903D4BC5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648DC4DB-E959-4AFC-BFBC-AD1DE276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132–218 Fire damage in a 3-yard radius, plus 3 seconds of damage-breakable control.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DCE2CB8E-D40F-429B-983D-66468DB6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F1D7EFE5-41EA-49AD-BA49-4E97C0F1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28ED5A6-2795-454E-8C7E-F4E78F71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CC: 3 sec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6C73E22A-8F20-426C-9145-EFBACF05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43E61820-28C7-4F13-98E8-0109B8184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175.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DB44289A-06B7-4FD8-8185-52327CD1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1480AED2-E3B2-4DEA-8A0E-21295757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explosive.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3A0B6E81-CDAE-4A61-9193-8455FA95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1FB929B-0BF1-4D61-92E7-D50B9273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ranged setup / peel; stop damage when preserving the control.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8C1299AC-38DE-4301-B25E-F1DAB148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C2EE3F27-32AC-433B-8599-A72E873A2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Damage and interruption on eligible trash; bosses may ignore the control.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20613832-39C5-4CE3-9565-8256BD58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7362D5D-A7FE-4C34-8520-0F2E5C113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Additional damage breaks the control.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597423050"/>
      </p:ext>
    </p:extLst>
  </p:cSld>
</p:sld>
</file>

<file path=ppt/slides/slide96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22580F4E-17C8-449A-B048-EEE4E0FDD3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13f1aa3364e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70B9CCFB-E05E-48D1-BE56-FD3B9CE6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465579F3-87C8-4563-8186-AAC86ACD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94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EFE2FAD-4A90-4667-A3A2-8311D3F1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Thorium Grenade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49B1FF2-B952-4FBC-A027-A82BCB0BA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Consumable explosive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74327643-6699-4687-8604-BE89538B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72C13183-5A7F-4CA5-B435-C0385E32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D044046-BB4A-4E5F-8527-0860586E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96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C05A701A-0B5B-47BB-AFD1-25C7D0D7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15993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68C0E3D9-F656-4DFC-95AD-419D6038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A1582010-88AA-4016-897A-7A44CADDA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C1357B45-9157-4A72-AC64-64E4DC1C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86EB922E-A96D-441B-B04D-001FCB07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300–500 Fire damage in a 3-yard radius, plus 3 seconds of damage-breakable control.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5AEA5C24-3753-4F8A-8E48-C4C922106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B8202022-0DE5-42C7-AAB2-A2449582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7E0FCB6C-E7E5-4B7C-B21D-EC1288185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CC: 3 sec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5A2AEE59-4709-454D-BAB4-B54D8211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D4CB7C22-7FF3-4956-9747-C66A753E6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280.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E39C89DC-F31A-475F-8F1B-646ACEC9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4078FD26-7291-4255-8877-1681422C5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explosive.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A20EF5DF-14CC-4D57-8F82-1A3C283A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CEF71E5F-3747-4CCF-BF9A-1F8DC6F8C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Higher-damage grenade with a control window.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1D2FB6F0-042D-4C5F-AA4E-79CCB990D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F6863E30-5249-4535-B87C-BD63EA56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Area damage / control where enemies are susceptible.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1FB9B600-9CEB-447D-BAB8-98963FA68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ADB65DF-68BB-41C9-B30B-68859B22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More damage than Iron Grenade; the listed control duration is still 3 seconds.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200527378"/>
      </p:ext>
    </p:extLst>
  </p:cSld>
</p:sld>
</file>

<file path=ppt/slides/slide97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0D6D7771-0FDF-406F-A6B6-006C760B39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6a7a76faad4a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62F40298-2107-4071-A662-8338D9BE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140B6101-AF96-447E-AD71-BFDB8D01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95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F9F195C-292A-4882-8F7A-A3758F70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Compact Harvest Reaper Kit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67D7C0D6-6ED4-4916-ADAA-6B788FD69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Level 30   /   Bag-use guardian item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2DF32280-5585-4272-9814-CC63B75C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939421F2-575F-49C9-BA55-3B217684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0561987-196D-4C76-B5A3-E9DA9F9D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97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177A31E4-B2AC-4B14-B5B5-993142FF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4391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AAFF6001-7E8B-49AD-947A-C11209F3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7BAD9F3-5798-4F45-B262-FF4D55FC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B39C173F-F0C0-49B5-B3FE-4C24499E9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A07D93C8-C600-49A9-81F2-8365351F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Creates a Compact Harvest Reaper that fights for you.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FCF6C778-0505-4E32-A3DB-6E04402E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C1018294-859E-42A0-8976-325F65AC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8C0F239E-FE5C-41D8-A878-C295AF8B7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Up to 10 min / until killed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033BBD2A-FFEB-4BB9-8E1F-6B4C9558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D3834803-F4CD-4159-847D-0C6FFCEDD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175.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E9D2AD1A-A462-47FA-8DE0-896696001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5473422D-7384-4B08-AD64-0C989518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kit.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7413A73D-66CA-4E8C-B322-CDB4D02F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F6128AAD-8AC9-46E6-8FBB-0707E477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Another guardian-pressure option; pathing and attacks can spoil a reset.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D7DBABF3-8A22-418A-B46D-FACB1212F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D3880615-7383-4EA7-8686-48FA0ACF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Additional guardian damage, with target-selection and extra-pull risks.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C0098546-C08D-4B5D-AE51-F77D6C9E1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0E7C90F3-27A9-4CDB-8A4E-7EA8248EC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Guardian attacks can break your crowd control and spoil a reset.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674213528"/>
      </p:ext>
    </p:extLst>
  </p:cSld>
</p:sld>
</file>

<file path=ppt/slides/slide98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59E4CCFD-E323-42CB-9006-84C1CBA8EB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af601c3d4d4ad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6B08B655-B2A0-4537-B5DE-6D425B96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6B17F52C-BD5D-42A8-BE63-921566DC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96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D3B7F6C-8DBB-4B0E-B568-B299C32B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Goblin Jumper Cables XL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3130DC9-CE0D-4BFD-AF6F-7F67BFF6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5D577EF-0A5E-4584-BF69-1708D707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71D16D36-A494-4C47-B13A-84675F1EA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66E83D60-1045-4298-8922-3F83B54D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98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F303567B-6940-4084-A395-EEE02F37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18587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A2F75002-7A8A-4895-B4D8-3D1CDFBC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9EAF6652-55CC-4F5B-9053-4652707A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72B58C6E-F390-4667-A736-E9AE9A405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F4C859AD-7D34-4FFA-A31C-B8175AF5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Attempts to resurrect a dead player. Cannot be used in combat.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A0634203-4E3D-4C83-B681-63E54C20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5CFFDC78-A65B-47DD-84FE-C4F68BBC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5799EFF4-43F4-4623-8813-1E121621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Attempted resurrection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8B548A0C-59EA-42B1-856D-BE1A2A28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F86EF45D-BC8C-45B6-836C-9891ABF26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285.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D3EBAEE5-6707-4777-93DB-2F541BD36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72373692-BDBD-43B3-B925-F48256DE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05E2C469-AA77-45BE-A0F4-06B1D1E6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D9BE1D53-6104-47F0-A090-D6577D3F7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Recovery outside combat; not a mid-fight resurrection.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02ACD52A-BF46-4658-B0D3-19949385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148D249B-B8F7-4416-A6C2-984B8D921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wipe-recovery tool when an eligible user survives and leaves combat.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076604C3-B960-4E2B-92E2-1060BB87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783F11A3-CA81-4B22-B3AD-0429E2BD4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Resurrection can fail and cannot be attempted in combat.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907551155"/>
      </p:ext>
    </p:extLst>
  </p:cSld>
</p:sld>
</file>

<file path=ppt/slides/slide99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C5C29C8F-8C45-46A4-B454-9326F23E35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7e775538154dc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6509904B-0C9B-4F74-AE93-F52C8CAE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66481EDC-0F8A-4000-8447-44C5FE4CE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COMPLETE ITEM REFERENCE  /  97 OF 97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B778838C-DC4D-4C53-9584-EE38CC96A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Major Recombobulator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1AE7175-0C19-4584-B4F1-6B311889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Trinket, unique-equipped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7CDF363-1CAD-49BB-9C8D-FD3B2422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D9C56DD-580D-45D0-9F4B-0B973301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FAB07D9D-5521-43BD-8F53-1EEC7E8D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99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344DEFC-76F0-4A7F-97B5-3F68AADDF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0" y="1975104"/>
            <a:ext cx="36118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2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ITEM 18637</a:t>
            </a:r>
            <a:endParaRPr sz="12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D29517F-C18F-4D3E-BC25-0770B0C2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95728"/>
            <a:ext cx="653796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BD1BD2CF-63CD-4ABA-A9B7-17F7FD7A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395728"/>
            <a:ext cx="6675120" cy="42611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187D14C1-2CD9-4D4B-9F59-1489C8F4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9192"/>
            <a:ext cx="5925312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WHAT IT DOES</a:t>
            </a:r>
            <a:endParaRPr sz="1200"/>
          </a:p>
        </p:txBody>
      </p:sp>
      <p:sp>
        <p:nvSpPr>
          <p:cNvPr id="20" name="Text 16">
            <a:extLst xmlns:a="http://schemas.openxmlformats.org/drawingml/2006/main">
              <a:ext uri="{FF2B5EF4-FFF2-40B4-BE49-F238E27FC236}">
                <a16:creationId xmlns:a16="http://schemas.microsoft.com/office/drawing/2014/main" id="{87A3C03A-7C64-4CD1-8833-5E42F52E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099816"/>
            <a:ext cx="5925312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Removes Polymorph from a friendly target; restores 500–832 health and 228–380 mana.</a:t>
            </a:r>
            <a:endParaRPr sz="2300"/>
          </a:p>
        </p:txBody>
      </p:sp>
      <p:sp>
        <p:nvSpPr>
          <p:cNvPr id="21" name="Shape 17">
            <a:extLst xmlns:a="http://schemas.openxmlformats.org/drawingml/2006/main">
              <a:ext uri="{FF2B5EF4-FFF2-40B4-BE49-F238E27FC236}">
                <a16:creationId xmlns:a16="http://schemas.microsoft.com/office/drawing/2014/main" id="{13FC4600-3EC0-41E8-A47F-6D701C1D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727448"/>
            <a:ext cx="5943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22" name="Text 18">
            <a:extLst xmlns:a="http://schemas.openxmlformats.org/drawingml/2006/main">
              <a:ext uri="{FF2B5EF4-FFF2-40B4-BE49-F238E27FC236}">
                <a16:creationId xmlns:a16="http://schemas.microsoft.com/office/drawing/2014/main" id="{70CFECFC-D91E-4BD4-9733-4FB73CE34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919472"/>
            <a:ext cx="25603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DURATION</a:t>
            </a:r>
            <a:endParaRPr sz="1000"/>
          </a:p>
        </p:txBody>
      </p:sp>
      <p:sp>
        <p:nvSpPr>
          <p:cNvPr id="23" name="Text 19">
            <a:extLst xmlns:a="http://schemas.openxmlformats.org/drawingml/2006/main">
              <a:ext uri="{FF2B5EF4-FFF2-40B4-BE49-F238E27FC236}">
                <a16:creationId xmlns:a16="http://schemas.microsoft.com/office/drawing/2014/main" id="{EE246424-F232-4393-B9CD-D272A645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248656"/>
            <a:ext cx="2587752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Instant</a:t>
            </a:r>
            <a:endParaRPr sz="1700"/>
          </a:p>
        </p:txBody>
      </p:sp>
      <p:sp>
        <p:nvSpPr>
          <p:cNvPr id="26" name="Text 22">
            <a:extLst xmlns:a="http://schemas.openxmlformats.org/drawingml/2006/main">
              <a:ext uri="{FF2B5EF4-FFF2-40B4-BE49-F238E27FC236}">
                <a16:creationId xmlns:a16="http://schemas.microsoft.com/office/drawing/2014/main" id="{B21518F5-9038-4542-85A7-8B748EDB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5806440"/>
            <a:ext cx="5925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REQUIREMENTS</a:t>
            </a:r>
            <a:endParaRPr sz="1000"/>
          </a:p>
        </p:txBody>
      </p:sp>
      <p:sp>
        <p:nvSpPr>
          <p:cNvPr id="27" name="Text 23">
            <a:extLst xmlns:a="http://schemas.openxmlformats.org/drawingml/2006/main">
              <a:ext uri="{FF2B5EF4-FFF2-40B4-BE49-F238E27FC236}">
                <a16:creationId xmlns:a16="http://schemas.microsoft.com/office/drawing/2014/main" id="{81F9CC4A-0AA9-4CBA-B7B8-D274B3EB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6080760"/>
            <a:ext cx="592531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Craft: Engineering 285.</a:t>
            </a:r>
            <a:endParaRPr sz="1500"/>
          </a:p>
        </p:txBody>
      </p:sp>
      <p:sp>
        <p:nvSpPr>
          <p:cNvPr id="28" name="Text 24">
            <a:extLst xmlns:a="http://schemas.openxmlformats.org/drawingml/2006/main">
              <a:ext uri="{FF2B5EF4-FFF2-40B4-BE49-F238E27FC236}">
                <a16:creationId xmlns:a16="http://schemas.microsoft.com/office/drawing/2014/main" id="{54C3541A-1C8A-49A5-A2BA-A9FBC515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697480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WHERE TO GET IT</a:t>
            </a:r>
            <a:endParaRPr sz="1100"/>
          </a:p>
        </p:txBody>
      </p:sp>
      <p:sp>
        <p:nvSpPr>
          <p:cNvPr id="29" name="Text 25">
            <a:extLst xmlns:a="http://schemas.openxmlformats.org/drawingml/2006/main">
              <a:ext uri="{FF2B5EF4-FFF2-40B4-BE49-F238E27FC236}">
                <a16:creationId xmlns:a16="http://schemas.microsoft.com/office/drawing/2014/main" id="{8DAFFD3B-161B-4A96-A405-75D861738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54096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Crafted Engineering item.</a:t>
            </a:r>
            <a:endParaRPr sz="1900"/>
          </a:p>
        </p:txBody>
      </p:sp>
      <p:sp>
        <p:nvSpPr>
          <p:cNvPr id="30" name="Text 26">
            <a:extLst xmlns:a="http://schemas.openxmlformats.org/drawingml/2006/main">
              <a:ext uri="{FF2B5EF4-FFF2-40B4-BE49-F238E27FC236}">
                <a16:creationId xmlns:a16="http://schemas.microsoft.com/office/drawing/2014/main" id="{BA5C539A-9533-4962-829D-70BE787B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986784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65D5C3"/>
                </a:solidFill>
                <a:latin typeface="Liberation Sans"/>
                <a:ea typeface="Liberation Sans"/>
                <a:cs typeface="Liberation Sans"/>
              </a:rPr>
              <a:t>PVP USE</a:t>
            </a:r>
            <a:endParaRPr sz="1100"/>
          </a:p>
        </p:txBody>
      </p:sp>
      <p:sp>
        <p:nvSpPr>
          <p:cNvPr id="31" name="Text 27">
            <a:extLst xmlns:a="http://schemas.openxmlformats.org/drawingml/2006/main">
              <a:ext uri="{FF2B5EF4-FFF2-40B4-BE49-F238E27FC236}">
                <a16:creationId xmlns:a16="http://schemas.microsoft.com/office/drawing/2014/main" id="{D66871DC-E154-4264-A35B-D9EAC23F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343400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teammate-save option with greater resource restoration than Minor Recombobulator.</a:t>
            </a:r>
            <a:endParaRPr sz="1900"/>
          </a:p>
        </p:txBody>
      </p:sp>
      <p:sp>
        <p:nvSpPr>
          <p:cNvPr id="32" name="Text 28">
            <a:extLst xmlns:a="http://schemas.openxmlformats.org/drawingml/2006/main">
              <a:ext uri="{FF2B5EF4-FFF2-40B4-BE49-F238E27FC236}">
                <a16:creationId xmlns:a16="http://schemas.microsoft.com/office/drawing/2014/main" id="{A805AFA9-9A70-4A67-9FA0-1E161C2E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276088"/>
            <a:ext cx="606247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8EBCED"/>
                </a:solidFill>
                <a:latin typeface="Liberation Sans"/>
                <a:ea typeface="Liberation Sans"/>
                <a:cs typeface="Liberation Sans"/>
              </a:rPr>
              <a:t>RAIDS / PVE</a:t>
            </a:r>
            <a:endParaRPr sz="1100"/>
          </a:p>
        </p:txBody>
      </p:sp>
      <p:sp>
        <p:nvSpPr>
          <p:cNvPr id="33" name="Text 29">
            <a:extLst xmlns:a="http://schemas.openxmlformats.org/drawingml/2006/main">
              <a:ext uri="{FF2B5EF4-FFF2-40B4-BE49-F238E27FC236}">
                <a16:creationId xmlns:a16="http://schemas.microsoft.com/office/drawing/2014/main" id="{1C9C68DC-68E6-4E2A-A432-C3F056CC3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5632704"/>
            <a:ext cx="60350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Resource / Polymorph utility where applicable; not a general cleanse.</a:t>
            </a:r>
            <a:endParaRPr sz="1900"/>
          </a:p>
        </p:txBody>
      </p:sp>
      <p:sp>
        <p:nvSpPr>
          <p:cNvPr id="35" name="Shape 31">
            <a:extLst xmlns:a="http://schemas.openxmlformats.org/drawingml/2006/main">
              <a:ext uri="{FF2B5EF4-FFF2-40B4-BE49-F238E27FC236}">
                <a16:creationId xmlns:a16="http://schemas.microsoft.com/office/drawing/2014/main" id="{44C8BC6F-B33B-449B-9E2C-3EB3D1C7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296912"/>
            <a:ext cx="1344168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635"/>
          </a:solidFill>
          <a:ln xmlns:a="http://schemas.openxmlformats.org/drawingml/2006/main" w="8890">
            <a:solidFill>
              <a:srgbClr val="172635"/>
            </a:solidFill>
            <a:prstDash val="solid"/>
          </a:ln>
        </p:spPr>
      </p:sp>
      <p:sp>
        <p:nvSpPr>
          <p:cNvPr id="36" name="Text 32">
            <a:extLst xmlns:a="http://schemas.openxmlformats.org/drawingml/2006/main">
              <a:ext uri="{FF2B5EF4-FFF2-40B4-BE49-F238E27FC236}">
                <a16:creationId xmlns:a16="http://schemas.microsoft.com/office/drawing/2014/main" id="{D73CD555-1DA1-49E2-905D-88E0FF85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7347204"/>
            <a:ext cx="129661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0AB72"/>
                </a:solidFill>
                <a:latin typeface="Liberation Sans"/>
                <a:ea typeface="Liberation Sans"/>
                <a:cs typeface="Liberation Sans"/>
              </a:rPr>
              <a:t>Removes Polymorph from a friendly target; it is not a general cleanse.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873304802"/>
      </p:ext>
    </p:extLst>
  </p:cSld>
</p:sld>
</file>

<file path=ppt/slides/slide100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DE9D6CF1-65B2-4C66-9C77-12EA9E9216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ea62e44e041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32033B8-03FC-48C6-AAC8-9EDBFD87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C8CDCE2-2CC4-4969-8056-A810B4AA0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ADDITIONAL ITEMS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70AE11E-859D-42DD-8FCE-B5334F20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More items in the Forever catalog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13C50F5-BF63-44BC-BBAB-F906A6AE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Consumables, Engineering recipes and other trinkets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A8123D87-15D1-4EDB-AB90-D2366D67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82847DDA-8D28-4AAA-B1B5-DC21EF20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ED2402A-FC5B-4C2A-839A-871A9C04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100</a:t>
            </a:r>
            <a:endParaRPr sz="1300"/>
          </a:p>
        </p:txBody>
      </p:sp>
      <p:sp>
        <p:nvSpPr>
          <p:cNvPr id="25" name="extra-item-1">
            <a:extLst xmlns:a="http://schemas.openxmlformats.org/drawingml/2006/main">
              <a:ext uri="{FF2B5EF4-FFF2-40B4-BE49-F238E27FC236}">
                <a16:creationId xmlns:a16="http://schemas.microsoft.com/office/drawing/2014/main" id="{7E403870-2AC4-4293-AE09-391AA258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209800"/>
            <a:ext cx="1307592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rPr>
              <a:t>Wolf Whistle</a:t>
            </a:r>
          </a:p>
        </p:txBody>
      </p:sp>
      <p:sp>
        <p:nvSpPr>
          <p:cNvPr id="26" name="extra-detail-1">
            <a:extLst xmlns:a="http://schemas.openxmlformats.org/drawingml/2006/main">
              <a:ext uri="{FF2B5EF4-FFF2-40B4-BE49-F238E27FC236}">
                <a16:creationId xmlns:a16="http://schemas.microsoft.com/office/drawing/2014/main" id="{A799BFC3-F10A-4441-8A12-04FEC1E5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612136"/>
            <a:ext cx="130759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rPr>
              <a:t>Listed level: 19</a:t>
            </a:r>
          </a:p>
        </p:txBody>
      </p:sp>
      <p:sp>
        <p:nvSpPr>
          <p:cNvPr id="27" name="extra-item-2">
            <a:extLst xmlns:a="http://schemas.openxmlformats.org/drawingml/2006/main">
              <a:ext uri="{FF2B5EF4-FFF2-40B4-BE49-F238E27FC236}">
                <a16:creationId xmlns:a16="http://schemas.microsoft.com/office/drawing/2014/main" id="{5CAE91EC-18FD-4742-8C15-5832A93B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200400"/>
            <a:ext cx="1307592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rPr>
              <a:t>SAF-T Disposable Parachute</a:t>
            </a:r>
          </a:p>
        </p:txBody>
      </p:sp>
      <p:sp>
        <p:nvSpPr>
          <p:cNvPr id="28" name="extra-detail-2">
            <a:extLst xmlns:a="http://schemas.openxmlformats.org/drawingml/2006/main">
              <a:ext uri="{FF2B5EF4-FFF2-40B4-BE49-F238E27FC236}">
                <a16:creationId xmlns:a16="http://schemas.microsoft.com/office/drawing/2014/main" id="{32F7B8D3-C13D-4F93-B62F-936A88608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602736"/>
            <a:ext cx="130759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rPr>
              <a:t>Engineering recipe using Parachute Cloak as a material</a:t>
            </a:r>
          </a:p>
        </p:txBody>
      </p:sp>
      <p:sp>
        <p:nvSpPr>
          <p:cNvPr id="29" name="extra-item-3">
            <a:extLst xmlns:a="http://schemas.openxmlformats.org/drawingml/2006/main">
              <a:ext uri="{FF2B5EF4-FFF2-40B4-BE49-F238E27FC236}">
                <a16:creationId xmlns:a16="http://schemas.microsoft.com/office/drawing/2014/main" id="{C90760E0-1C8E-4390-A3E9-E0A6135C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4191000"/>
            <a:ext cx="1307592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rPr>
              <a:t>EZ-Thro Thorium Grenade</a:t>
            </a:r>
          </a:p>
        </p:txBody>
      </p:sp>
      <p:sp>
        <p:nvSpPr>
          <p:cNvPr id="30" name="extra-item-4">
            <a:extLst xmlns:a="http://schemas.openxmlformats.org/drawingml/2006/main">
              <a:ext uri="{FF2B5EF4-FFF2-40B4-BE49-F238E27FC236}">
                <a16:creationId xmlns:a16="http://schemas.microsoft.com/office/drawing/2014/main" id="{EC19FADE-0035-4775-9103-6120C393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5181600"/>
            <a:ext cx="1307592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rPr>
              <a:t>Draught of Predatory Senses</a:t>
            </a:r>
          </a:p>
        </p:txBody>
      </p:sp>
      <p:sp>
        <p:nvSpPr>
          <p:cNvPr id="31" name="extra-detail-4">
            <a:extLst xmlns:a="http://schemas.openxmlformats.org/drawingml/2006/main">
              <a:ext uri="{FF2B5EF4-FFF2-40B4-BE49-F238E27FC236}">
                <a16:creationId xmlns:a16="http://schemas.microsoft.com/office/drawing/2014/main" id="{2882DDA8-C898-420D-ABB3-6F4EA5CC9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5583936"/>
            <a:ext cx="130759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rPr>
              <a:t>Shares the Combat Potion cooldown after the October 15 update</a:t>
            </a:r>
          </a:p>
        </p:txBody>
      </p:sp>
      <p:sp>
        <p:nvSpPr>
          <p:cNvPr id="32" name="extra-item-5">
            <a:extLst xmlns:a="http://schemas.openxmlformats.org/drawingml/2006/main">
              <a:ext uri="{FF2B5EF4-FFF2-40B4-BE49-F238E27FC236}">
                <a16:creationId xmlns:a16="http://schemas.microsoft.com/office/drawing/2014/main" id="{88B4C6C8-D2FA-448F-A40F-942B1FC8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172200"/>
            <a:ext cx="13075920" cy="3566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04" b="1">
                <a:solidFill>
                  <a:srgbClr val="E1BB6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04" b="1">
                <a:solidFill>
                  <a:srgbClr val="E1BB68"/>
                </a:solidFill>
                <a:latin typeface="Liberation Sans"/>
                <a:ea typeface="Liberation Sans"/>
                <a:cs typeface="Liberation Sans"/>
              </a:rPr>
              <a:t>Tyler’s Balanced Bobble</a:t>
            </a:r>
          </a:p>
        </p:txBody>
      </p:sp>
      <p:sp>
        <p:nvSpPr>
          <p:cNvPr id="33" name="extra-detail-5">
            <a:extLst xmlns:a="http://schemas.openxmlformats.org/drawingml/2006/main">
              <a:ext uri="{FF2B5EF4-FFF2-40B4-BE49-F238E27FC236}">
                <a16:creationId xmlns:a16="http://schemas.microsoft.com/office/drawing/2014/main" id="{97AE072F-786A-4564-A0F6-550E855F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6574536"/>
            <a:ext cx="130759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defRPr>
            </a:defPPr>
            <a:lvl1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0">
                <a:solidFill>
                  <a:srgbClr val="D8E1E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8E1E7"/>
                </a:solidFill>
                <a:latin typeface="Liberation Sans"/>
                <a:ea typeface="Liberation Sans"/>
                <a:cs typeface="Liberation Sans"/>
              </a:rPr>
              <a:t>Trinket, binds when picked up. Item 231877</a:t>
            </a:r>
          </a:p>
        </p:txBody>
      </p:sp>
    </p:spTree>
    <p:extLst>
      <p:ext uri="{BB962C8B-B14F-4D97-AF65-F5344CB8AC3E}">
        <p14:creationId xmlns:p14="http://schemas.microsoft.com/office/powerpoint/2010/main" val="1724048496"/>
      </p:ext>
    </p:extLst>
  </p:cSld>
</p:sld>
</file>

<file path=ppt/slides/slide101.xml><?xml version="1.0" encoding="utf-8"?>
<p:sld xmlns:p="http://schemas.openxmlformats.org/presentationml/2006/main">
  <p:cSld>
    <p:bg>
      <p:bgPr>
        <a:solidFill xmlns:a="http://schemas.openxmlformats.org/drawingml/2006/main">
          <a:srgbClr val="080E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FC32D676-C2C9-4BD0-B6DD-F3C666681A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a5cd8a2d2d44a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630400" cy="82296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1A0E060-3834-4449-B30B-69B140E3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6304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B875"/>
          </a:solidFill>
          <a:ln xmlns:a="http://schemas.openxmlformats.org/drawingml/2006/main" w="8890">
            <a:solidFill>
              <a:srgbClr val="DAB875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6A37723-6181-4D34-82A6-9EDFEFEC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432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60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COLLECTION PRIORITIES</a:t>
            </a:r>
            <a:endParaRPr sz="12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91A8EA0E-6171-4C39-A163-D6F7AF05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49808"/>
            <a:ext cx="134416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600" b="1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 versatile toolkit</a:t>
            </a:r>
            <a:endParaRPr sz="3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E9151F2-C296-418C-810A-518170C5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26464"/>
            <a:ext cx="13441680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6C4"/>
                </a:solidFill>
                <a:latin typeface="Liberation Sans"/>
                <a:ea typeface="Liberation Sans"/>
                <a:cs typeface="Liberation Sans"/>
              </a:rPr>
              <a:t>Collect tools that fit your class, available equipment slots and regular content.</a:t>
            </a:r>
            <a:endParaRPr sz="17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35B0404B-C25E-40CF-A8C9-998C63B1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799832"/>
            <a:ext cx="13441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A3B49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A0807091-90FA-4481-AF06-3762BA18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936992"/>
            <a:ext cx="5120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WOW FOREVER  /  GAME TIPS &amp; TUTORIALS</a:t>
            </a:r>
            <a:endParaRPr sz="1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659067B-AF84-49DA-8E4E-3642809F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0" y="7909560"/>
            <a:ext cx="41148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3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101</a:t>
            </a:r>
            <a:endParaRPr sz="130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1CF41E92-D80B-4E63-901D-09678CC03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057400"/>
            <a:ext cx="13441680" cy="7863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B6685BEC-7676-45F4-BF27-B98316B61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249424"/>
            <a:ext cx="30632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01  ESCAPE</a:t>
            </a:r>
            <a:endParaRPr sz="21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3DA248D8-80C5-49DE-A991-92B6D403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203704"/>
            <a:ext cx="9555480" cy="5577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Start with the correct insignia, then add tools for roots, bleeds or Polymorph.</a:t>
            </a:r>
            <a:endParaRPr sz="20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DB1B3649-7741-46E6-9DD8-C1167632A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99232"/>
            <a:ext cx="13441680" cy="7863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13613547-6EB7-4BFF-A665-A2E44806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191256"/>
            <a:ext cx="30632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02  MOBILITY</a:t>
            </a:r>
            <a:endParaRPr sz="210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6943EAF4-AD4D-4109-B534-85C344472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3145536"/>
            <a:ext cx="9555480" cy="5577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Prioritize movement tools that fit your routes and your tolerance for malfunctions.</a:t>
            </a:r>
            <a:endParaRPr sz="2000"/>
          </a:p>
        </p:txBody>
      </p:sp>
      <p:sp>
        <p:nvSpPr>
          <p:cNvPr id="19" name="Shape 16">
            <a:extLst xmlns:a="http://schemas.openxmlformats.org/drawingml/2006/main">
              <a:ext uri="{FF2B5EF4-FFF2-40B4-BE49-F238E27FC236}">
                <a16:creationId xmlns:a16="http://schemas.microsoft.com/office/drawing/2014/main" id="{E364F103-4AA7-48B0-AB46-F12AEAC3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941064"/>
            <a:ext cx="13441680" cy="7863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1FBA258F-EEBE-4EAD-A51A-31550A2EF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133088"/>
            <a:ext cx="30632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03  CONTROL</a:t>
            </a:r>
            <a:endParaRPr sz="2100"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8A928AD1-231E-45FB-A92E-2575C009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087368"/>
            <a:ext cx="9555480" cy="5577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 a practical stun or peel that complements your class and cooldowns.</a:t>
            </a:r>
            <a:endParaRPr sz="2000"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152CB2A3-E769-4A62-8AC7-0B9B8822B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882896"/>
            <a:ext cx="13441680" cy="7863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01CEB56E-94A1-4C4A-B374-E9A63879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5074920"/>
            <a:ext cx="30632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04  GUARDIANS</a:t>
            </a:r>
            <a:endParaRPr sz="21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C0D2A10B-71A0-4161-AD0D-77CE071E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5029200"/>
            <a:ext cx="9555480" cy="5577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Add pressure while preserving Sap, Blind, Polymorph and your next reset.</a:t>
            </a:r>
            <a:endParaRPr sz="2000"/>
          </a:p>
        </p:txBody>
      </p:sp>
      <p:sp>
        <p:nvSpPr>
          <p:cNvPr id="25" name="Shape 22">
            <a:extLst xmlns:a="http://schemas.openxmlformats.org/drawingml/2006/main">
              <a:ext uri="{FF2B5EF4-FFF2-40B4-BE49-F238E27FC236}">
                <a16:creationId xmlns:a16="http://schemas.microsoft.com/office/drawing/2014/main" id="{325ABA02-D9D8-47AE-AB30-BF494C55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824728"/>
            <a:ext cx="13441680" cy="7863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C28"/>
          </a:solidFill>
          <a:ln xmlns:a="http://schemas.openxmlformats.org/drawingml/2006/main" w="8890">
            <a:solidFill>
              <a:srgbClr val="111C28"/>
            </a:solidFill>
            <a:prstDash val="solid"/>
          </a:ln>
        </p:spPr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BDAE1B11-D8E4-4CA0-9E07-EED599E0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6016752"/>
            <a:ext cx="30632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DAB875"/>
                </a:solidFill>
                <a:latin typeface="Liberation Sans"/>
                <a:ea typeface="Liberation Sans"/>
                <a:cs typeface="Liberation Sans"/>
              </a:rPr>
              <a:t>05  RAID SPECIALISTS</a:t>
            </a:r>
            <a:endParaRPr sz="2100"/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C9FCFD4F-1860-4BD6-B392-D740C2DE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5971032"/>
            <a:ext cx="9555480" cy="5577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2F1EA"/>
                </a:solidFill>
                <a:latin typeface="Liberation Sans"/>
                <a:ea typeface="Liberation Sans"/>
                <a:cs typeface="Liberation Sans"/>
              </a:rPr>
              <a:t>Bring the reflector, consumable or recovery tool suited to the encounter.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157235567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iberation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iberation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2026-10-18T00:56:50.1160000Z</dcterms:created>
  <dcterms:modified xsi:type="dcterms:W3CDTF">2026-10-18T00:56:50.1160000Z</dcterms:modified>
</coreProperties>
</file>